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7" r:id="rId2"/>
    <p:sldId id="521" r:id="rId3"/>
    <p:sldId id="568" r:id="rId4"/>
    <p:sldId id="570" r:id="rId5"/>
    <p:sldId id="559" r:id="rId6"/>
    <p:sldId id="569" r:id="rId7"/>
    <p:sldId id="591" r:id="rId8"/>
    <p:sldId id="619" r:id="rId9"/>
    <p:sldId id="595" r:id="rId10"/>
    <p:sldId id="596" r:id="rId11"/>
    <p:sldId id="597" r:id="rId12"/>
    <p:sldId id="607" r:id="rId13"/>
    <p:sldId id="622" r:id="rId14"/>
    <p:sldId id="618" r:id="rId15"/>
    <p:sldId id="621" r:id="rId16"/>
    <p:sldId id="620" r:id="rId17"/>
    <p:sldId id="450" r:id="rId18"/>
    <p:sldId id="523" r:id="rId19"/>
    <p:sldId id="539" r:id="rId20"/>
    <p:sldId id="488" r:id="rId21"/>
    <p:sldId id="537" r:id="rId22"/>
    <p:sldId id="487" r:id="rId23"/>
    <p:sldId id="460" r:id="rId24"/>
    <p:sldId id="511" r:id="rId25"/>
    <p:sldId id="582" r:id="rId26"/>
    <p:sldId id="437" r:id="rId27"/>
    <p:sldId id="506" r:id="rId28"/>
    <p:sldId id="438" r:id="rId29"/>
    <p:sldId id="348" r:id="rId30"/>
    <p:sldId id="587" r:id="rId31"/>
    <p:sldId id="588" r:id="rId32"/>
    <p:sldId id="589" r:id="rId33"/>
    <p:sldId id="590" r:id="rId34"/>
    <p:sldId id="472" r:id="rId35"/>
  </p:sldIdLst>
  <p:sldSz cx="9144000" cy="6858000" type="screen4x3"/>
  <p:notesSz cx="7315200" cy="96012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88C"/>
    <a:srgbClr val="00EA6A"/>
    <a:srgbClr val="FFCCFF"/>
    <a:srgbClr val="F2CAAC"/>
    <a:srgbClr val="F8D06C"/>
    <a:srgbClr val="60F159"/>
    <a:srgbClr val="FF66FF"/>
    <a:srgbClr val="F6127F"/>
    <a:srgbClr val="CC99FF"/>
    <a:srgbClr val="F8F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914"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072" y="-8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0D568FA-12C6-4C88-BD79-300A2CACB04D}" type="datetimeFigureOut">
              <a:rPr lang="zh-TW" altLang="en-US" smtClean="0"/>
              <a:pPr/>
              <a:t>2018/1/12</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CA38981-45AD-4368-8AA4-6884779E9248}" type="slidenum">
              <a:rPr lang="zh-TW" altLang="en-US" smtClean="0"/>
              <a:pPr/>
              <a:t>‹#›</a:t>
            </a:fld>
            <a:endParaRPr lang="zh-TW" altLang="en-US"/>
          </a:p>
        </p:txBody>
      </p:sp>
    </p:spTree>
    <p:extLst>
      <p:ext uri="{BB962C8B-B14F-4D97-AF65-F5344CB8AC3E}">
        <p14:creationId xmlns:p14="http://schemas.microsoft.com/office/powerpoint/2010/main" val="143257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9318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643CA23-DF55-43EA-9632-A92A43BC6468}" type="datetimeFigureOut">
              <a:rPr lang="zh-TW" altLang="en-US"/>
              <a:pPr/>
              <a:t>2018/1/12</a:t>
            </a:fld>
            <a:endParaRPr lang="en-US" altLang="zh-TW"/>
          </a:p>
        </p:txBody>
      </p:sp>
      <p:sp>
        <p:nvSpPr>
          <p:cNvPr id="931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9318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319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9319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BCC3FA-B250-4A73-8EFB-DE6DB36309F0}" type="slidenum">
              <a:rPr lang="zh-TW" altLang="en-US"/>
              <a:pPr/>
              <a:t>‹#›</a:t>
            </a:fld>
            <a:endParaRPr lang="en-US" altLang="zh-TW"/>
          </a:p>
        </p:txBody>
      </p:sp>
    </p:spTree>
    <p:extLst>
      <p:ext uri="{BB962C8B-B14F-4D97-AF65-F5344CB8AC3E}">
        <p14:creationId xmlns:p14="http://schemas.microsoft.com/office/powerpoint/2010/main" val="3104368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a:ln/>
        </p:spPr>
      </p:sp>
      <p:sp>
        <p:nvSpPr>
          <p:cNvPr id="70659" name="備忘稿版面配置區 2"/>
          <p:cNvSpPr>
            <a:spLocks noGrp="1"/>
          </p:cNvSpPr>
          <p:nvPr>
            <p:ph type="body" idx="1"/>
          </p:nvPr>
        </p:nvSpPr>
        <p:spPr>
          <a:noFill/>
          <a:ln/>
        </p:spPr>
        <p:txBody>
          <a:bodyPr/>
          <a:lstStyle/>
          <a:p>
            <a:endParaRPr lang="zh-TW" altLang="en-US" smtClean="0"/>
          </a:p>
        </p:txBody>
      </p:sp>
      <p:sp>
        <p:nvSpPr>
          <p:cNvPr id="70660" name="投影片編號版面配置區 3"/>
          <p:cNvSpPr>
            <a:spLocks noGrp="1"/>
          </p:cNvSpPr>
          <p:nvPr>
            <p:ph type="sldNum" sz="quarter" idx="5"/>
          </p:nvPr>
        </p:nvSpPr>
        <p:spPr>
          <a:noFill/>
        </p:spPr>
        <p:txBody>
          <a:bodyPr/>
          <a:lstStyle/>
          <a:p>
            <a:fld id="{9D9BB665-8EA1-4473-9AE1-0D6073704F6D}" type="slidenum">
              <a:rPr lang="zh-TW" altLang="en-US" smtClean="0"/>
              <a:pPr/>
              <a:t>5</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CC3FA-B250-4A73-8EFB-DE6DB36309F0}" type="slidenum">
              <a:rPr lang="zh-TW" altLang="en-US" smtClean="0"/>
              <a:pPr/>
              <a:t>15</a:t>
            </a:fld>
            <a:endParaRPr lang="en-US" altLang="zh-TW"/>
          </a:p>
        </p:txBody>
      </p:sp>
    </p:spTree>
    <p:extLst>
      <p:ext uri="{BB962C8B-B14F-4D97-AF65-F5344CB8AC3E}">
        <p14:creationId xmlns:p14="http://schemas.microsoft.com/office/powerpoint/2010/main" val="244558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CC3FA-B250-4A73-8EFB-DE6DB36309F0}" type="slidenum">
              <a:rPr lang="zh-TW" altLang="en-US" smtClean="0"/>
              <a:pPr/>
              <a:t>16</a:t>
            </a:fld>
            <a:endParaRPr lang="en-US" altLang="zh-TW"/>
          </a:p>
        </p:txBody>
      </p:sp>
    </p:spTree>
    <p:extLst>
      <p:ext uri="{BB962C8B-B14F-4D97-AF65-F5344CB8AC3E}">
        <p14:creationId xmlns:p14="http://schemas.microsoft.com/office/powerpoint/2010/main" val="244558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CC3FA-B250-4A73-8EFB-DE6DB36309F0}" type="slidenum">
              <a:rPr lang="zh-TW" altLang="en-US" smtClean="0"/>
              <a:pPr/>
              <a:t>28</a:t>
            </a:fld>
            <a:endParaRPr lang="en-US" altLang="zh-TW"/>
          </a:p>
        </p:txBody>
      </p:sp>
    </p:spTree>
    <p:extLst>
      <p:ext uri="{BB962C8B-B14F-4D97-AF65-F5344CB8AC3E}">
        <p14:creationId xmlns:p14="http://schemas.microsoft.com/office/powerpoint/2010/main" val="208306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rgbClr val="FFFFFF"/>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848600" y="5943600"/>
            <a:ext cx="1066800" cy="412750"/>
          </a:xfrm>
          <a:prstGeom prst="rect">
            <a:avLst/>
          </a:prstGeom>
          <a:noFill/>
          <a:ln>
            <a:noFill/>
          </a:ln>
          <a:effectLst/>
          <a:extLst/>
        </p:spPr>
        <p:txBody>
          <a:bodyPr>
            <a:spAutoFit/>
          </a:bodyPr>
          <a:lstStyle/>
          <a:p>
            <a:pPr>
              <a:defRPr/>
            </a:pPr>
            <a:r>
              <a:rPr kumimoji="0" lang="en-US" altLang="zh-TW" sz="2100" i="1">
                <a:solidFill>
                  <a:srgbClr val="FFFFFF"/>
                </a:solidFill>
                <a:latin typeface="Arial Black" pitchFamily="34" charset="0"/>
                <a:ea typeface="新細明體" pitchFamily="18" charset="-120"/>
              </a:rPr>
              <a:t>LOGO</a:t>
            </a:r>
          </a:p>
        </p:txBody>
      </p:sp>
      <p:sp>
        <p:nvSpPr>
          <p:cNvPr id="6" name="Freeform 60"/>
          <p:cNvSpPr>
            <a:spLocks/>
          </p:cNvSpPr>
          <p:nvPr userDrawn="1"/>
        </p:nvSpPr>
        <p:spPr bwMode="gray">
          <a:xfrm>
            <a:off x="381000" y="4265613"/>
            <a:ext cx="7781925" cy="2619375"/>
          </a:xfrm>
          <a:custGeom>
            <a:avLst/>
            <a:gdLst>
              <a:gd name="T0" fmla="*/ 432 w 4902"/>
              <a:gd name="T1" fmla="*/ 1650 h 1650"/>
              <a:gd name="T2" fmla="*/ 816 w 4902"/>
              <a:gd name="T3" fmla="*/ 1650 h 1650"/>
              <a:gd name="T4" fmla="*/ 1056 w 4902"/>
              <a:gd name="T5" fmla="*/ 642 h 1650"/>
              <a:gd name="T6" fmla="*/ 2352 w 4902"/>
              <a:gd name="T7" fmla="*/ 162 h 1650"/>
              <a:gd name="T8" fmla="*/ 4902 w 4902"/>
              <a:gd name="T9" fmla="*/ 0 h 1650"/>
              <a:gd name="T10" fmla="*/ 2400 w 4902"/>
              <a:gd name="T11" fmla="*/ 66 h 1650"/>
              <a:gd name="T12" fmla="*/ 864 w 4902"/>
              <a:gd name="T13" fmla="*/ 450 h 1650"/>
              <a:gd name="T14" fmla="*/ 0 w 4902"/>
              <a:gd name="T15" fmla="*/ 1650 h 1650"/>
              <a:gd name="T16" fmla="*/ 816 w 4902"/>
              <a:gd name="T17" fmla="*/ 1650 h 1650"/>
              <a:gd name="T18" fmla="*/ 144 w 4902"/>
              <a:gd name="T19" fmla="*/ 1650 h 1650"/>
              <a:gd name="T20" fmla="*/ 576 w 4902"/>
              <a:gd name="T21" fmla="*/ 1650 h 1650"/>
              <a:gd name="T22" fmla="*/ 432 w 4902"/>
              <a:gd name="T23" fmla="*/ 165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2" h="1650">
                <a:moveTo>
                  <a:pt x="432" y="1650"/>
                </a:moveTo>
                <a:cubicBezTo>
                  <a:pt x="432" y="1650"/>
                  <a:pt x="624" y="1650"/>
                  <a:pt x="816" y="1650"/>
                </a:cubicBezTo>
                <a:cubicBezTo>
                  <a:pt x="816" y="1650"/>
                  <a:pt x="384" y="1170"/>
                  <a:pt x="1056" y="642"/>
                </a:cubicBezTo>
                <a:cubicBezTo>
                  <a:pt x="1356" y="408"/>
                  <a:pt x="1711" y="269"/>
                  <a:pt x="2352" y="162"/>
                </a:cubicBezTo>
                <a:cubicBezTo>
                  <a:pt x="2993" y="55"/>
                  <a:pt x="4894" y="16"/>
                  <a:pt x="4902" y="0"/>
                </a:cubicBezTo>
                <a:lnTo>
                  <a:pt x="2400" y="66"/>
                </a:lnTo>
                <a:cubicBezTo>
                  <a:pt x="1727" y="141"/>
                  <a:pt x="1264" y="186"/>
                  <a:pt x="864" y="450"/>
                </a:cubicBezTo>
                <a:cubicBezTo>
                  <a:pt x="464" y="714"/>
                  <a:pt x="8" y="1450"/>
                  <a:pt x="0" y="1650"/>
                </a:cubicBezTo>
                <a:lnTo>
                  <a:pt x="816" y="1650"/>
                </a:lnTo>
                <a:lnTo>
                  <a:pt x="144" y="1650"/>
                </a:lnTo>
                <a:lnTo>
                  <a:pt x="576" y="1650"/>
                </a:lnTo>
                <a:lnTo>
                  <a:pt x="432" y="1650"/>
                </a:lnTo>
                <a:close/>
              </a:path>
            </a:pathLst>
          </a:custGeom>
          <a:solidFill>
            <a:srgbClr val="CCCC99"/>
          </a:solidFill>
          <a:ln>
            <a:noFill/>
          </a:ln>
          <a:effectLst/>
          <a:extLst/>
        </p:spPr>
        <p:txBody>
          <a:bodyPr/>
          <a:lstStyle/>
          <a:p>
            <a:pPr>
              <a:defRPr/>
            </a:pPr>
            <a:endParaRPr kumimoji="0" lang="zh-TW" altLang="en-US">
              <a:latin typeface="Arial" pitchFamily="34" charset="0"/>
              <a:ea typeface="+mn-ea"/>
            </a:endParaRPr>
          </a:p>
        </p:txBody>
      </p:sp>
      <p:sp>
        <p:nvSpPr>
          <p:cNvPr id="7" name="Freeform 61"/>
          <p:cNvSpPr>
            <a:spLocks/>
          </p:cNvSpPr>
          <p:nvPr userDrawn="1"/>
        </p:nvSpPr>
        <p:spPr bwMode="gray">
          <a:xfrm>
            <a:off x="0" y="4065588"/>
            <a:ext cx="9161463" cy="2819400"/>
          </a:xfrm>
          <a:custGeom>
            <a:avLst/>
            <a:gdLst>
              <a:gd name="T0" fmla="*/ 0 w 5771"/>
              <a:gd name="T1" fmla="*/ 1248 h 1776"/>
              <a:gd name="T2" fmla="*/ 954 w 5771"/>
              <a:gd name="T3" fmla="*/ 441 h 1776"/>
              <a:gd name="T4" fmla="*/ 2832 w 5771"/>
              <a:gd name="T5" fmla="*/ 144 h 1776"/>
              <a:gd name="T6" fmla="*/ 5343 w 5771"/>
              <a:gd name="T7" fmla="*/ 83 h 1776"/>
              <a:gd name="T8" fmla="*/ 5769 w 5771"/>
              <a:gd name="T9" fmla="*/ 0 h 1776"/>
              <a:gd name="T10" fmla="*/ 5771 w 5771"/>
              <a:gd name="T11" fmla="*/ 28 h 1776"/>
              <a:gd name="T12" fmla="*/ 5103 w 5771"/>
              <a:gd name="T13" fmla="*/ 146 h 1776"/>
              <a:gd name="T14" fmla="*/ 2832 w 5771"/>
              <a:gd name="T15" fmla="*/ 240 h 1776"/>
              <a:gd name="T16" fmla="*/ 1104 w 5771"/>
              <a:gd name="T17" fmla="*/ 720 h 1776"/>
              <a:gd name="T18" fmla="*/ 672 w 5771"/>
              <a:gd name="T19" fmla="*/ 1776 h 1776"/>
              <a:gd name="T20" fmla="*/ 0 w 5771"/>
              <a:gd name="T21" fmla="*/ 1776 h 1776"/>
              <a:gd name="T22" fmla="*/ 0 w 5771"/>
              <a:gd name="T23" fmla="*/ 1248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1" h="1776">
                <a:moveTo>
                  <a:pt x="0" y="1248"/>
                </a:moveTo>
                <a:cubicBezTo>
                  <a:pt x="157" y="883"/>
                  <a:pt x="482" y="625"/>
                  <a:pt x="954" y="441"/>
                </a:cubicBezTo>
                <a:cubicBezTo>
                  <a:pt x="1426" y="257"/>
                  <a:pt x="2096" y="208"/>
                  <a:pt x="2832" y="144"/>
                </a:cubicBezTo>
                <a:cubicBezTo>
                  <a:pt x="3563" y="84"/>
                  <a:pt x="4854" y="107"/>
                  <a:pt x="5343" y="83"/>
                </a:cubicBezTo>
                <a:cubicBezTo>
                  <a:pt x="5500" y="71"/>
                  <a:pt x="5732" y="23"/>
                  <a:pt x="5769" y="0"/>
                </a:cubicBezTo>
                <a:lnTo>
                  <a:pt x="5771" y="28"/>
                </a:lnTo>
                <a:cubicBezTo>
                  <a:pt x="5743" y="51"/>
                  <a:pt x="5593" y="111"/>
                  <a:pt x="5103" y="146"/>
                </a:cubicBezTo>
                <a:cubicBezTo>
                  <a:pt x="4638" y="179"/>
                  <a:pt x="3544" y="144"/>
                  <a:pt x="2832" y="240"/>
                </a:cubicBezTo>
                <a:cubicBezTo>
                  <a:pt x="2120" y="336"/>
                  <a:pt x="1464" y="464"/>
                  <a:pt x="1104" y="720"/>
                </a:cubicBezTo>
                <a:cubicBezTo>
                  <a:pt x="744" y="976"/>
                  <a:pt x="588" y="1407"/>
                  <a:pt x="672" y="1776"/>
                </a:cubicBezTo>
                <a:cubicBezTo>
                  <a:pt x="336" y="1776"/>
                  <a:pt x="0" y="1776"/>
                  <a:pt x="0" y="1776"/>
                </a:cubicBezTo>
                <a:cubicBezTo>
                  <a:pt x="0" y="1776"/>
                  <a:pt x="0" y="1248"/>
                  <a:pt x="0" y="1248"/>
                </a:cubicBezTo>
                <a:close/>
              </a:path>
            </a:pathLst>
          </a:custGeom>
          <a:solidFill>
            <a:schemeClr val="accent1"/>
          </a:solidFill>
          <a:ln>
            <a:noFill/>
          </a:ln>
          <a:effectLst/>
          <a:extLst/>
        </p:spPr>
        <p:txBody>
          <a:bodyPr/>
          <a:lstStyle/>
          <a:p>
            <a:pPr>
              <a:defRPr/>
            </a:pPr>
            <a:endParaRPr kumimoji="0" lang="zh-TW" altLang="en-US">
              <a:latin typeface="Arial" pitchFamily="34" charset="0"/>
              <a:ea typeface="+mn-ea"/>
            </a:endParaRPr>
          </a:p>
        </p:txBody>
      </p:sp>
      <p:sp>
        <p:nvSpPr>
          <p:cNvPr id="3075" name="Rectangle 3"/>
          <p:cNvSpPr>
            <a:spLocks noGrp="1" noChangeArrowheads="1"/>
          </p:cNvSpPr>
          <p:nvPr>
            <p:ph type="subTitle" idx="1"/>
          </p:nvPr>
        </p:nvSpPr>
        <p:spPr bwMode="gray">
          <a:xfrm>
            <a:off x="2362200" y="3886200"/>
            <a:ext cx="4648200" cy="381000"/>
          </a:xfrm>
          <a:effectLst>
            <a:outerShdw dist="17961" dir="2700000" algn="ctr" rotWithShape="0">
              <a:srgbClr val="000000"/>
            </a:outerShdw>
          </a:effectLst>
        </p:spPr>
        <p:txBody>
          <a:bodyPr/>
          <a:lstStyle>
            <a:lvl1pPr marL="0" indent="0" algn="ctr">
              <a:buFont typeface="Wingdings" pitchFamily="2" charset="2"/>
              <a:buNone/>
              <a:defRPr sz="2200">
                <a:solidFill>
                  <a:srgbClr val="FFFFFF"/>
                </a:solidFill>
              </a:defRPr>
            </a:lvl1pPr>
          </a:lstStyle>
          <a:p>
            <a:pPr lvl="0"/>
            <a:r>
              <a:rPr lang="zh-TW" altLang="en-US" noProof="0" smtClean="0"/>
              <a:t>按一下以編輯母片副標題樣式</a:t>
            </a:r>
            <a:endParaRPr lang="en-US" altLang="zh-TW" noProof="0" smtClean="0"/>
          </a:p>
        </p:txBody>
      </p:sp>
      <p:sp>
        <p:nvSpPr>
          <p:cNvPr id="3074" name="Rectangle 2"/>
          <p:cNvSpPr>
            <a:spLocks noGrp="1" noChangeArrowheads="1"/>
          </p:cNvSpPr>
          <p:nvPr>
            <p:ph type="ctrTitle"/>
          </p:nvPr>
        </p:nvSpPr>
        <p:spPr>
          <a:xfrm>
            <a:off x="1143000" y="3124200"/>
            <a:ext cx="6858000" cy="609600"/>
          </a:xfrm>
          <a:effectLst>
            <a:outerShdw dist="17961" dir="2700000" algn="ctr" rotWithShape="0">
              <a:srgbClr val="000000"/>
            </a:outerShdw>
          </a:effectLst>
          <a:extLst/>
        </p:spPr>
        <p:txBody>
          <a:bodyPr/>
          <a:lstStyle>
            <a:lvl1pPr algn="ctr">
              <a:defRPr sz="3600" b="1">
                <a:solidFill>
                  <a:srgbClr val="FFFFFF"/>
                </a:solidFill>
              </a:defRPr>
            </a:lvl1pPr>
          </a:lstStyle>
          <a:p>
            <a:pPr lvl="0"/>
            <a:r>
              <a:rPr lang="zh-TW" altLang="en-US" noProof="0" smtClean="0"/>
              <a:t>按一下以編輯母片標題樣式</a:t>
            </a:r>
            <a:endParaRPr lang="en-US" altLang="zh-TW" noProof="0" smtClean="0"/>
          </a:p>
        </p:txBody>
      </p:sp>
      <p:sp>
        <p:nvSpPr>
          <p:cNvPr id="8" name="Rectangle 4"/>
          <p:cNvSpPr>
            <a:spLocks noGrp="1" noChangeArrowheads="1"/>
          </p:cNvSpPr>
          <p:nvPr>
            <p:ph type="dt" sz="half" idx="10"/>
          </p:nvPr>
        </p:nvSpPr>
        <p:spPr>
          <a:xfrm>
            <a:off x="152400" y="6553200"/>
            <a:ext cx="1981200" cy="244475"/>
          </a:xfrm>
        </p:spPr>
        <p:txBody>
          <a:bodyPr/>
          <a:lstStyle>
            <a:lvl1pPr>
              <a:defRPr sz="1200"/>
            </a:lvl1pPr>
          </a:lstStyle>
          <a:p>
            <a:pPr>
              <a:defRPr/>
            </a:pPr>
            <a:endParaRPr lang="en-US" altLang="zh-TW"/>
          </a:p>
        </p:txBody>
      </p:sp>
      <p:sp>
        <p:nvSpPr>
          <p:cNvPr id="9" name="Rectangle 6"/>
          <p:cNvSpPr>
            <a:spLocks noGrp="1" noChangeArrowheads="1"/>
          </p:cNvSpPr>
          <p:nvPr>
            <p:ph type="sldNum" sz="quarter" idx="11"/>
          </p:nvPr>
        </p:nvSpPr>
        <p:spPr>
          <a:xfrm>
            <a:off x="4724400" y="6553200"/>
            <a:ext cx="381000" cy="244475"/>
          </a:xfrm>
        </p:spPr>
        <p:txBody>
          <a:bodyPr/>
          <a:lstStyle>
            <a:lvl1pPr>
              <a:defRPr sz="1200"/>
            </a:lvl1pPr>
          </a:lstStyle>
          <a:p>
            <a:pPr>
              <a:defRPr/>
            </a:pPr>
            <a:fld id="{B09A45A9-C6CD-411D-9582-1646793BA92B}" type="slidenum">
              <a:rPr lang="en-US" altLang="zh-TW"/>
              <a:pPr>
                <a:defRPr/>
              </a:pPr>
              <a:t>‹#›</a:t>
            </a:fld>
            <a:endParaRPr lang="en-US" altLang="zh-TW"/>
          </a:p>
        </p:txBody>
      </p:sp>
      <p:pic>
        <p:nvPicPr>
          <p:cNvPr id="7170" name="Picture 2" descr="10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7519"/>
            <a:ext cx="11303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pPr>
              <a:defRPr/>
            </a:pPr>
            <a:fld id="{DBA64CDA-1E3B-458F-9A7C-330F2FA36B61}" type="slidenum">
              <a:rPr lang="en-US" altLang="zh-TW"/>
              <a:pPr>
                <a:defRPr/>
              </a:pPr>
              <a:t>‹#›</a:t>
            </a:fld>
            <a:endParaRPr lang="en-US" altLang="zh-TW"/>
          </a:p>
        </p:txBody>
      </p:sp>
      <p:sp>
        <p:nvSpPr>
          <p:cNvPr id="6" name="日期版面配置區 5"/>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8450" y="152400"/>
            <a:ext cx="2114550" cy="6248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152400"/>
            <a:ext cx="6191250" cy="6248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pPr>
              <a:defRPr/>
            </a:pPr>
            <a:fld id="{05891395-FC10-483C-84C1-8E2FC449ADA4}" type="slidenum">
              <a:rPr lang="en-US" altLang="zh-TW"/>
              <a:pPr>
                <a:defRPr/>
              </a:pPr>
              <a:t>‹#›</a:t>
            </a:fld>
            <a:endParaRPr lang="en-US" altLang="zh-TW"/>
          </a:p>
        </p:txBody>
      </p:sp>
      <p:sp>
        <p:nvSpPr>
          <p:cNvPr id="6" name="日期版面配置區 5"/>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00DE64">
            <a:alpha val="21000"/>
          </a:srgbClr>
        </a:solidFill>
        <a:effectLst/>
      </p:bgPr>
    </p:bg>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3" name="日期版面配置區 3"/>
          <p:cNvSpPr>
            <a:spLocks noGrp="1"/>
          </p:cNvSpPr>
          <p:nvPr>
            <p:ph type="dt" sz="half" idx="15"/>
          </p:nvPr>
        </p:nvSpPr>
        <p:spPr/>
        <p:txBody>
          <a:bodyPr/>
          <a:lstStyle>
            <a:lvl1pPr>
              <a:defRPr/>
            </a:lvl1pPr>
          </a:lstStyle>
          <a:p>
            <a:pPr>
              <a:defRPr/>
            </a:pPr>
            <a:fld id="{6C7F26B9-3FCB-40E0-9B3A-58552341288D}" type="datetime1">
              <a:rPr lang="zh-TW" altLang="en-US">
                <a:solidFill>
                  <a:prstClr val="black">
                    <a:tint val="75000"/>
                  </a:prstClr>
                </a:solidFill>
              </a:rPr>
              <a:pPr>
                <a:defRPr/>
              </a:pPr>
              <a:t>2018/1/12</a:t>
            </a:fld>
            <a:endParaRPr lang="zh-TW" altLang="en-US">
              <a:solidFill>
                <a:prstClr val="black">
                  <a:tint val="75000"/>
                </a:prstClr>
              </a:solidFill>
            </a:endParaRPr>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solidFill>
                <a:prstClr val="black">
                  <a:tint val="75000"/>
                </a:prstClr>
              </a:solidFill>
            </a:endParaRPr>
          </a:p>
        </p:txBody>
      </p:sp>
      <p:sp>
        <p:nvSpPr>
          <p:cNvPr id="5" name="投影片編號版面配置區 5"/>
          <p:cNvSpPr>
            <a:spLocks noGrp="1"/>
          </p:cNvSpPr>
          <p:nvPr>
            <p:ph type="sldNum" sz="quarter" idx="17"/>
          </p:nvPr>
        </p:nvSpPr>
        <p:spPr/>
        <p:txBody>
          <a:bodyPr/>
          <a:lstStyle>
            <a:lvl1pPr>
              <a:defRPr/>
            </a:lvl1pPr>
          </a:lstStyle>
          <a:p>
            <a:pPr>
              <a:defRPr/>
            </a:pPr>
            <a:fld id="{6D7B8060-6343-45C8-9C19-266F22EF181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3793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pPr>
              <a:defRPr/>
            </a:pPr>
            <a:fld id="{FA4624F0-929C-441B-A174-0E23899E7F82}" type="slidenum">
              <a:rPr lang="en-US" altLang="zh-TW"/>
              <a:pPr>
                <a:defRPr/>
              </a:pPr>
              <a:t>‹#›</a:t>
            </a:fld>
            <a:endParaRPr lang="en-US" altLang="zh-TW"/>
          </a:p>
        </p:txBody>
      </p:sp>
      <p:sp>
        <p:nvSpPr>
          <p:cNvPr id="6" name="日期版面配置區 5"/>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投影片編號版面配置區 4"/>
          <p:cNvSpPr>
            <a:spLocks noGrp="1"/>
          </p:cNvSpPr>
          <p:nvPr>
            <p:ph type="sldNum" sz="quarter" idx="11"/>
          </p:nvPr>
        </p:nvSpPr>
        <p:spPr/>
        <p:txBody>
          <a:bodyPr/>
          <a:lstStyle>
            <a:lvl1pPr>
              <a:defRPr/>
            </a:lvl1pPr>
          </a:lstStyle>
          <a:p>
            <a:pPr>
              <a:defRPr/>
            </a:pPr>
            <a:fld id="{9D3C4752-E10C-4CF0-916A-4206A17A64FD}" type="slidenum">
              <a:rPr lang="en-US" altLang="zh-TW"/>
              <a:pPr>
                <a:defRPr/>
              </a:pPr>
              <a:t>‹#›</a:t>
            </a:fld>
            <a:endParaRPr lang="en-US" altLang="zh-TW"/>
          </a:p>
        </p:txBody>
      </p:sp>
      <p:sp>
        <p:nvSpPr>
          <p:cNvPr id="6" name="日期版面配置區 5"/>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01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1"/>
          </p:nvPr>
        </p:nvSpPr>
        <p:spPr/>
        <p:txBody>
          <a:bodyPr/>
          <a:lstStyle>
            <a:lvl1pPr>
              <a:defRPr/>
            </a:lvl1pPr>
          </a:lstStyle>
          <a:p>
            <a:pPr>
              <a:defRPr/>
            </a:pPr>
            <a:fld id="{E9255DA3-E337-4E83-821A-FA43DA82AF98}" type="slidenum">
              <a:rPr lang="en-US" altLang="zh-TW"/>
              <a:pPr>
                <a:defRPr/>
              </a:pPr>
              <a:t>‹#›</a:t>
            </a:fld>
            <a:endParaRPr lang="en-US" altLang="zh-TW"/>
          </a:p>
        </p:txBody>
      </p:sp>
      <p:sp>
        <p:nvSpPr>
          <p:cNvPr id="7" name="日期版面配置區 6"/>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7"/>
          <p:cNvSpPr>
            <a:spLocks noGrp="1"/>
          </p:cNvSpPr>
          <p:nvPr>
            <p:ph type="sldNum" sz="quarter" idx="11"/>
          </p:nvPr>
        </p:nvSpPr>
        <p:spPr/>
        <p:txBody>
          <a:bodyPr/>
          <a:lstStyle>
            <a:lvl1pPr>
              <a:defRPr/>
            </a:lvl1pPr>
          </a:lstStyle>
          <a:p>
            <a:pPr>
              <a:defRPr/>
            </a:pPr>
            <a:fld id="{B305BD93-17CA-4827-8ACA-E4290530F297}" type="slidenum">
              <a:rPr lang="en-US" altLang="zh-TW"/>
              <a:pPr>
                <a:defRPr/>
              </a:pPr>
              <a:t>‹#›</a:t>
            </a:fld>
            <a:endParaRPr lang="en-US" altLang="zh-TW"/>
          </a:p>
        </p:txBody>
      </p:sp>
      <p:sp>
        <p:nvSpPr>
          <p:cNvPr id="9" name="日期版面配置區 8"/>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投影片編號版面配置區 3"/>
          <p:cNvSpPr>
            <a:spLocks noGrp="1"/>
          </p:cNvSpPr>
          <p:nvPr>
            <p:ph type="sldNum" sz="quarter" idx="11"/>
          </p:nvPr>
        </p:nvSpPr>
        <p:spPr/>
        <p:txBody>
          <a:bodyPr/>
          <a:lstStyle>
            <a:lvl1pPr>
              <a:defRPr/>
            </a:lvl1pPr>
          </a:lstStyle>
          <a:p>
            <a:pPr>
              <a:defRPr/>
            </a:pPr>
            <a:fld id="{6A57CBEB-087E-4241-A2FB-192E62038EB5}" type="slidenum">
              <a:rPr lang="en-US" altLang="zh-TW"/>
              <a:pPr>
                <a:defRPr/>
              </a:pPr>
              <a:t>‹#›</a:t>
            </a:fld>
            <a:endParaRPr lang="en-US" altLang="zh-TW"/>
          </a:p>
        </p:txBody>
      </p:sp>
      <p:sp>
        <p:nvSpPr>
          <p:cNvPr id="5" name="日期版面配置區 4"/>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CC00">
            <a:alpha val="18000"/>
          </a:srgbClr>
        </a:solid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lvl1pPr>
              <a:defRPr/>
            </a:lvl1pPr>
          </a:lstStyle>
          <a:p>
            <a:pPr>
              <a:defRPr/>
            </a:pPr>
            <a:fld id="{5180757A-CE4E-4FF6-BD27-38A52B08B5E1}" type="slidenum">
              <a:rPr lang="en-US" altLang="zh-TW"/>
              <a:pPr>
                <a:defRPr/>
              </a:pPr>
              <a:t>‹#›</a:t>
            </a:fld>
            <a:endParaRPr lang="en-US" altLang="zh-TW"/>
          </a:p>
        </p:txBody>
      </p:sp>
      <p:sp>
        <p:nvSpPr>
          <p:cNvPr id="4" name="日期版面配置區 3"/>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a:xfrm>
            <a:off x="5778500" y="6530975"/>
            <a:ext cx="2133600" cy="244475"/>
          </a:xfrm>
          <a:prstGeom prst="rect">
            <a:avLst/>
          </a:prstGeom>
        </p:spPr>
        <p:txBody>
          <a:bodyPr/>
          <a:lstStyle>
            <a:lvl1pPr>
              <a:defRPr kumimoji="0">
                <a:latin typeface="Arial" pitchFamily="34" charset="0"/>
                <a:ea typeface="+mn-ea"/>
              </a:defRPr>
            </a:lvl1pPr>
          </a:lstStyle>
          <a:p>
            <a:pPr>
              <a:defRPr/>
            </a:pPr>
            <a:r>
              <a:rPr lang="en-US" altLang="zh-TW"/>
              <a:t>www.themegallery.com</a:t>
            </a:r>
          </a:p>
        </p:txBody>
      </p:sp>
      <p:sp>
        <p:nvSpPr>
          <p:cNvPr id="6" name="投影片編號版面配置區 5"/>
          <p:cNvSpPr>
            <a:spLocks noGrp="1"/>
          </p:cNvSpPr>
          <p:nvPr>
            <p:ph type="sldNum" sz="quarter" idx="11"/>
          </p:nvPr>
        </p:nvSpPr>
        <p:spPr/>
        <p:txBody>
          <a:bodyPr/>
          <a:lstStyle>
            <a:lvl1pPr>
              <a:defRPr/>
            </a:lvl1pPr>
          </a:lstStyle>
          <a:p>
            <a:pPr>
              <a:defRPr/>
            </a:pPr>
            <a:fld id="{699AD3EB-253D-41C7-A740-DDCE6F7D0C5A}" type="slidenum">
              <a:rPr lang="en-US" altLang="zh-TW"/>
              <a:pPr>
                <a:defRPr/>
              </a:pPr>
              <a:t>‹#›</a:t>
            </a:fld>
            <a:endParaRPr lang="en-US" altLang="zh-TW"/>
          </a:p>
        </p:txBody>
      </p:sp>
      <p:sp>
        <p:nvSpPr>
          <p:cNvPr id="7" name="日期版面配置區 6"/>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a:xfrm>
            <a:off x="5778500" y="6530975"/>
            <a:ext cx="2133600" cy="244475"/>
          </a:xfrm>
          <a:prstGeom prst="rect">
            <a:avLst/>
          </a:prstGeom>
        </p:spPr>
        <p:txBody>
          <a:bodyPr/>
          <a:lstStyle>
            <a:lvl1pPr>
              <a:defRPr kumimoji="0">
                <a:latin typeface="Arial" pitchFamily="34" charset="0"/>
                <a:ea typeface="+mn-ea"/>
              </a:defRPr>
            </a:lvl1pPr>
          </a:lstStyle>
          <a:p>
            <a:pPr>
              <a:defRPr/>
            </a:pPr>
            <a:r>
              <a:rPr lang="en-US" altLang="zh-TW"/>
              <a:t>www.themegallery.com</a:t>
            </a:r>
          </a:p>
        </p:txBody>
      </p:sp>
      <p:sp>
        <p:nvSpPr>
          <p:cNvPr id="6" name="投影片編號版面配置區 5"/>
          <p:cNvSpPr>
            <a:spLocks noGrp="1"/>
          </p:cNvSpPr>
          <p:nvPr>
            <p:ph type="sldNum" sz="quarter" idx="11"/>
          </p:nvPr>
        </p:nvSpPr>
        <p:spPr/>
        <p:txBody>
          <a:bodyPr/>
          <a:lstStyle>
            <a:lvl1pPr>
              <a:defRPr/>
            </a:lvl1pPr>
          </a:lstStyle>
          <a:p>
            <a:pPr>
              <a:defRPr/>
            </a:pPr>
            <a:fld id="{BC5C8792-4456-4869-93D9-FCFA9AD006EC}" type="slidenum">
              <a:rPr lang="en-US" altLang="zh-TW"/>
              <a:pPr>
                <a:defRPr/>
              </a:pPr>
              <a:t>‹#›</a:t>
            </a:fld>
            <a:endParaRPr lang="en-US" altLang="zh-TW"/>
          </a:p>
        </p:txBody>
      </p:sp>
      <p:sp>
        <p:nvSpPr>
          <p:cNvPr id="7" name="日期版面配置區 6"/>
          <p:cNvSpPr>
            <a:spLocks noGrp="1"/>
          </p:cNvSpPr>
          <p:nvPr>
            <p:ph type="dt" sz="half" idx="12"/>
          </p:nvPr>
        </p:nvSpPr>
        <p:spPr/>
        <p:txBody>
          <a:bodyPr/>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 name="Freeform 83"/>
          <p:cNvSpPr>
            <a:spLocks/>
          </p:cNvSpPr>
          <p:nvPr/>
        </p:nvSpPr>
        <p:spPr bwMode="gray">
          <a:xfrm>
            <a:off x="-3175" y="-9525"/>
            <a:ext cx="9146847" cy="1025525"/>
          </a:xfrm>
          <a:custGeom>
            <a:avLst/>
            <a:gdLst>
              <a:gd name="T0" fmla="*/ 2 w 5766"/>
              <a:gd name="T1" fmla="*/ 249 h 646"/>
              <a:gd name="T2" fmla="*/ 866 w 5766"/>
              <a:gd name="T3" fmla="*/ 140 h 646"/>
              <a:gd name="T4" fmla="*/ 3057 w 5766"/>
              <a:gd name="T5" fmla="*/ 233 h 646"/>
              <a:gd name="T6" fmla="*/ 4688 w 5766"/>
              <a:gd name="T7" fmla="*/ 582 h 646"/>
              <a:gd name="T8" fmla="*/ 5762 w 5766"/>
              <a:gd name="T9" fmla="*/ 608 h 646"/>
              <a:gd name="T10" fmla="*/ 5758 w 5766"/>
              <a:gd name="T11" fmla="*/ 4 h 646"/>
              <a:gd name="T12" fmla="*/ 47 w 5766"/>
              <a:gd name="T13" fmla="*/ 5 h 646"/>
              <a:gd name="T14" fmla="*/ 4 w 5766"/>
              <a:gd name="T15" fmla="*/ 3 h 646"/>
              <a:gd name="T16" fmla="*/ 2 w 5766"/>
              <a:gd name="T17" fmla="*/ 24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6" h="646">
                <a:moveTo>
                  <a:pt x="2" y="249"/>
                </a:moveTo>
                <a:cubicBezTo>
                  <a:pt x="3" y="251"/>
                  <a:pt x="241" y="180"/>
                  <a:pt x="866" y="140"/>
                </a:cubicBezTo>
                <a:cubicBezTo>
                  <a:pt x="1491" y="100"/>
                  <a:pt x="2404" y="136"/>
                  <a:pt x="3057" y="233"/>
                </a:cubicBezTo>
                <a:cubicBezTo>
                  <a:pt x="3710" y="330"/>
                  <a:pt x="4209" y="518"/>
                  <a:pt x="4688" y="582"/>
                </a:cubicBezTo>
                <a:cubicBezTo>
                  <a:pt x="5168" y="646"/>
                  <a:pt x="5369" y="613"/>
                  <a:pt x="5762" y="608"/>
                </a:cubicBezTo>
                <a:cubicBezTo>
                  <a:pt x="5766" y="308"/>
                  <a:pt x="5764" y="0"/>
                  <a:pt x="5758" y="4"/>
                </a:cubicBezTo>
                <a:cubicBezTo>
                  <a:pt x="2895" y="4"/>
                  <a:pt x="47" y="5"/>
                  <a:pt x="47" y="5"/>
                </a:cubicBezTo>
                <a:cubicBezTo>
                  <a:pt x="47" y="5"/>
                  <a:pt x="5" y="8"/>
                  <a:pt x="4" y="3"/>
                </a:cubicBezTo>
                <a:cubicBezTo>
                  <a:pt x="0" y="41"/>
                  <a:pt x="2" y="198"/>
                  <a:pt x="2" y="249"/>
                </a:cubicBezTo>
                <a:close/>
              </a:path>
            </a:pathLst>
          </a:custGeom>
          <a:blipFill dpi="0" rotWithShape="1">
            <a:blip r:embed="rId14" cstate="email">
              <a:extLst>
                <a:ext uri="{28A0092B-C50C-407E-A947-70E740481C1C}">
                  <a14:useLocalDpi xmlns:a14="http://schemas.microsoft.com/office/drawing/2010/main"/>
                </a:ext>
              </a:extLst>
            </a:blip>
            <a:srcRect/>
            <a:stretch>
              <a:fillRect l="3" r="-14498"/>
            </a:stretch>
          </a:blipFill>
          <a:ln>
            <a:noFill/>
          </a:ln>
          <a:effectLst/>
          <a:extLst/>
        </p:spPr>
        <p:txBody>
          <a:bodyPr/>
          <a:lstStyle/>
          <a:p>
            <a:pPr>
              <a:defRPr/>
            </a:pPr>
            <a:endParaRPr kumimoji="0" lang="zh-TW" altLang="en-US">
              <a:latin typeface="Arial" pitchFamily="34" charset="0"/>
              <a:ea typeface="+mn-ea"/>
            </a:endParaRPr>
          </a:p>
        </p:txBody>
      </p:sp>
      <p:sp>
        <p:nvSpPr>
          <p:cNvPr id="1192" name="Rectangle 168"/>
          <p:cNvSpPr>
            <a:spLocks noChangeArrowheads="1"/>
          </p:cNvSpPr>
          <p:nvPr/>
        </p:nvSpPr>
        <p:spPr bwMode="ltGray">
          <a:xfrm>
            <a:off x="0" y="723900"/>
            <a:ext cx="9144000" cy="123825"/>
          </a:xfrm>
          <a:prstGeom prst="rect">
            <a:avLst/>
          </a:prstGeom>
          <a:solidFill>
            <a:schemeClr val="hlink">
              <a:alpha val="50000"/>
            </a:schemeClr>
          </a:solidFill>
          <a:ln>
            <a:noFill/>
          </a:ln>
          <a:effectLst/>
          <a:extLst/>
        </p:spPr>
        <p:txBody>
          <a:bodyPr wrap="none" anchor="ctr"/>
          <a:lstStyle/>
          <a:p>
            <a:pPr algn="ctr">
              <a:defRPr/>
            </a:pPr>
            <a:endParaRPr kumimoji="0" lang="zh-TW" altLang="zh-TW">
              <a:latin typeface="Arial" pitchFamily="34" charset="0"/>
              <a:ea typeface="+mn-ea"/>
            </a:endParaRPr>
          </a:p>
        </p:txBody>
      </p:sp>
      <p:sp>
        <p:nvSpPr>
          <p:cNvPr id="1150" name="Freeform 126"/>
          <p:cNvSpPr>
            <a:spLocks/>
          </p:cNvSpPr>
          <p:nvPr/>
        </p:nvSpPr>
        <p:spPr bwMode="gray">
          <a:xfrm>
            <a:off x="-12700" y="342900"/>
            <a:ext cx="6032500" cy="679450"/>
          </a:xfrm>
          <a:custGeom>
            <a:avLst/>
            <a:gdLst>
              <a:gd name="T0" fmla="*/ 0 w 3800"/>
              <a:gd name="T1" fmla="*/ 0 h 428"/>
              <a:gd name="T2" fmla="*/ 3800 w 3800"/>
              <a:gd name="T3" fmla="*/ 0 h 428"/>
              <a:gd name="T4" fmla="*/ 3456 w 3800"/>
              <a:gd name="T5" fmla="*/ 428 h 428"/>
            </a:gdLst>
            <a:ahLst/>
            <a:cxnLst>
              <a:cxn ang="0">
                <a:pos x="T0" y="T1"/>
              </a:cxn>
              <a:cxn ang="0">
                <a:pos x="T2" y="T3"/>
              </a:cxn>
              <a:cxn ang="0">
                <a:pos x="T4" y="T5"/>
              </a:cxn>
            </a:cxnLst>
            <a:rect l="0" t="0" r="r" b="b"/>
            <a:pathLst>
              <a:path w="3800" h="428">
                <a:moveTo>
                  <a:pt x="0" y="0"/>
                </a:moveTo>
                <a:lnTo>
                  <a:pt x="3800" y="0"/>
                </a:lnTo>
                <a:lnTo>
                  <a:pt x="3456" y="428"/>
                </a:lnTo>
              </a:path>
            </a:pathLst>
          </a:custGeom>
          <a:noFill/>
          <a:ln>
            <a:noFill/>
          </a:ln>
          <a:effectLst/>
          <a:extLst/>
        </p:spPr>
        <p:txBody>
          <a:bodyPr wrap="none" anchor="ctr"/>
          <a:lstStyle/>
          <a:p>
            <a:pPr>
              <a:defRPr/>
            </a:pPr>
            <a:endParaRPr kumimoji="0" lang="zh-TW" altLang="en-US">
              <a:latin typeface="Arial" pitchFamily="34" charset="0"/>
              <a:ea typeface="+mn-ea"/>
            </a:endParaRP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0" sz="1000">
                <a:latin typeface="Arial" pitchFamily="34" charset="0"/>
                <a:ea typeface="新細明體" pitchFamily="18" charset="-120"/>
              </a:defRPr>
            </a:lvl1pPr>
          </a:lstStyle>
          <a:p>
            <a:pPr>
              <a:defRPr/>
            </a:pPr>
            <a:fld id="{7F33990A-C42C-483E-9263-0FBE154ECD3D}" type="slidenum">
              <a:rPr lang="en-US" altLang="zh-TW"/>
              <a:pPr>
                <a:defRPr/>
              </a:pPr>
              <a:t>‹#›</a:t>
            </a:fld>
            <a:endParaRPr lang="en-US" altLang="zh-TW"/>
          </a:p>
        </p:txBody>
      </p:sp>
      <p:sp>
        <p:nvSpPr>
          <p:cNvPr id="1028" name="Rectangle 4"/>
          <p:cNvSpPr>
            <a:spLocks noGrp="1" noChangeArrowheads="1"/>
          </p:cNvSpPr>
          <p:nvPr>
            <p:ph type="dt" sz="half" idx="2"/>
          </p:nvPr>
        </p:nvSpPr>
        <p:spPr bwMode="gray">
          <a:xfrm>
            <a:off x="381000" y="6505575"/>
            <a:ext cx="1905000" cy="2619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0" sz="1000">
                <a:latin typeface="Arial" pitchFamily="34" charset="0"/>
                <a:ea typeface="新細明體" pitchFamily="18" charset="-120"/>
              </a:defRPr>
            </a:lvl1pPr>
          </a:lstStyle>
          <a:p>
            <a:pPr>
              <a:defRPr/>
            </a:pPr>
            <a:endParaRPr lang="en-US" altLang="zh-TW"/>
          </a:p>
        </p:txBody>
      </p:sp>
      <p:sp>
        <p:nvSpPr>
          <p:cNvPr id="1033" name="Rectangle 2"/>
          <p:cNvSpPr>
            <a:spLocks noGrp="1" noChangeArrowheads="1"/>
          </p:cNvSpPr>
          <p:nvPr>
            <p:ph type="title"/>
          </p:nvPr>
        </p:nvSpPr>
        <p:spPr bwMode="gray">
          <a:xfrm>
            <a:off x="304800" y="1524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4" name="Rectangle 3"/>
          <p:cNvSpPr>
            <a:spLocks noGrp="1" noChangeArrowheads="1"/>
          </p:cNvSpPr>
          <p:nvPr>
            <p:ph type="body" idx="1"/>
          </p:nvPr>
        </p:nvSpPr>
        <p:spPr bwMode="black">
          <a:xfrm>
            <a:off x="304800" y="10668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208" name="Line 184"/>
          <p:cNvSpPr>
            <a:spLocks noChangeShapeType="1"/>
          </p:cNvSpPr>
          <p:nvPr/>
        </p:nvSpPr>
        <p:spPr bwMode="auto">
          <a:xfrm>
            <a:off x="8386763" y="0"/>
            <a:ext cx="0" cy="723900"/>
          </a:xfrm>
          <a:prstGeom prst="line">
            <a:avLst/>
          </a:prstGeom>
          <a:noFill/>
          <a:ln w="9525">
            <a:solidFill>
              <a:srgbClr val="FFFFFF"/>
            </a:solidFill>
            <a:round/>
            <a:headEnd/>
            <a:tailEnd/>
          </a:ln>
          <a:effectLst/>
          <a:extLst/>
        </p:spPr>
        <p:txBody>
          <a:bodyPr/>
          <a:lstStyle/>
          <a:p>
            <a:pPr>
              <a:defRPr/>
            </a:pPr>
            <a:endParaRPr kumimoji="0" lang="zh-TW" altLang="en-US">
              <a:latin typeface="Arial" pitchFamily="34" charset="0"/>
              <a:ea typeface="+mn-ea"/>
            </a:endParaRPr>
          </a:p>
        </p:txBody>
      </p:sp>
      <p:cxnSp>
        <p:nvCxnSpPr>
          <p:cNvPr id="1037" name="直線接點 2"/>
          <p:cNvCxnSpPr>
            <a:cxnSpLocks noChangeShapeType="1"/>
          </p:cNvCxnSpPr>
          <p:nvPr/>
        </p:nvCxnSpPr>
        <p:spPr bwMode="auto">
          <a:xfrm>
            <a:off x="3175" y="728663"/>
            <a:ext cx="7988300" cy="0"/>
          </a:xfrm>
          <a:prstGeom prst="line">
            <a:avLst/>
          </a:prstGeom>
          <a:noFill/>
          <a:ln w="38100" algn="ctr">
            <a:solidFill>
              <a:schemeClr val="tx1"/>
            </a:solidFill>
            <a:round/>
            <a:headEnd/>
            <a:tailEnd/>
          </a:ln>
        </p:spPr>
      </p:cxnSp>
      <p:pic>
        <p:nvPicPr>
          <p:cNvPr id="8194" name="Picture 2" descr="107"/>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303406" y="1"/>
            <a:ext cx="846536" cy="8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70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899592" y="2132856"/>
            <a:ext cx="7848873" cy="1152525"/>
          </a:xfrm>
          <a:effectLst>
            <a:outerShdw blurRad="50800" dist="38100" dir="16200000" rotWithShape="0">
              <a:prstClr val="black">
                <a:alpha val="40000"/>
              </a:prstClr>
            </a:outerShdw>
          </a:effectLst>
        </p:spPr>
        <p:txBody>
          <a:bodyPr/>
          <a:lstStyle/>
          <a:p>
            <a:pPr eaLnBrk="1" hangingPunct="1">
              <a:spcBef>
                <a:spcPts val="1800"/>
              </a:spcBef>
              <a:defRPr/>
            </a:pPr>
            <a:r>
              <a:rPr lang="en-US" altLang="zh-TW" sz="4000" dirty="0" smtClean="0">
                <a:solidFill>
                  <a:srgbClr val="FF0000"/>
                </a:solidFill>
                <a:latin typeface="標楷體" pitchFamily="65" charset="-120"/>
                <a:ea typeface="標楷體" pitchFamily="65" charset="-120"/>
              </a:rPr>
              <a:t>107</a:t>
            </a:r>
            <a:r>
              <a:rPr lang="zh-TW" altLang="en-US" sz="4000" dirty="0" smtClean="0">
                <a:solidFill>
                  <a:srgbClr val="FF0000"/>
                </a:solidFill>
                <a:latin typeface="標楷體" pitchFamily="65" charset="-120"/>
                <a:ea typeface="標楷體" pitchFamily="65" charset="-120"/>
              </a:rPr>
              <a:t>學年度</a:t>
            </a:r>
            <a:r>
              <a:rPr lang="zh-TW" altLang="en-US" sz="4000" dirty="0">
                <a:solidFill>
                  <a:srgbClr val="FF0000"/>
                </a:solidFill>
                <a:latin typeface="標楷體" pitchFamily="65" charset="-120"/>
                <a:ea typeface="標楷體" pitchFamily="65" charset="-120"/>
              </a:rPr>
              <a:t>中區</a:t>
            </a:r>
            <a:r>
              <a:rPr lang="zh-TW" altLang="en-US" sz="4000" dirty="0" smtClean="0">
                <a:solidFill>
                  <a:srgbClr val="FF0000"/>
                </a:solidFill>
                <a:latin typeface="標楷體" pitchFamily="65" charset="-120"/>
                <a:ea typeface="標楷體" pitchFamily="65" charset="-120"/>
              </a:rPr>
              <a:t>五專免試入學</a:t>
            </a:r>
            <a:r>
              <a:rPr lang="en-US" altLang="zh-TW" sz="4000" dirty="0" smtClean="0">
                <a:solidFill>
                  <a:srgbClr val="FF0000"/>
                </a:solidFill>
                <a:latin typeface="標楷體" pitchFamily="65" charset="-120"/>
                <a:ea typeface="標楷體" pitchFamily="65" charset="-120"/>
              </a:rPr>
              <a:t/>
            </a:r>
            <a:br>
              <a:rPr lang="en-US" altLang="zh-TW" sz="4000" dirty="0" smtClean="0">
                <a:solidFill>
                  <a:srgbClr val="FF0000"/>
                </a:solidFill>
                <a:latin typeface="標楷體" pitchFamily="65" charset="-120"/>
                <a:ea typeface="標楷體" pitchFamily="65" charset="-120"/>
              </a:rPr>
            </a:br>
            <a:r>
              <a:rPr lang="en-US" altLang="zh-TW" sz="4000" dirty="0" smtClean="0">
                <a:solidFill>
                  <a:srgbClr val="FF0000"/>
                </a:solidFill>
                <a:latin typeface="標楷體" pitchFamily="65" charset="-120"/>
                <a:ea typeface="標楷體" pitchFamily="65" charset="-120"/>
              </a:rPr>
              <a:t/>
            </a:r>
            <a:br>
              <a:rPr lang="en-US" altLang="zh-TW" sz="4000" dirty="0" smtClean="0">
                <a:solidFill>
                  <a:srgbClr val="FF0000"/>
                </a:solidFill>
                <a:latin typeface="標楷體" pitchFamily="65" charset="-120"/>
                <a:ea typeface="標楷體" pitchFamily="65" charset="-120"/>
              </a:rPr>
            </a:br>
            <a:r>
              <a:rPr lang="zh-TW" altLang="en-US" sz="4000" dirty="0" smtClean="0">
                <a:solidFill>
                  <a:srgbClr val="002060"/>
                </a:solidFill>
                <a:latin typeface="標楷體" pitchFamily="65" charset="-120"/>
                <a:ea typeface="標楷體" pitchFamily="65" charset="-120"/>
              </a:rPr>
              <a:t>國中畢業生</a:t>
            </a:r>
            <a:r>
              <a:rPr lang="zh-TW" altLang="en-US" sz="4000" dirty="0">
                <a:solidFill>
                  <a:srgbClr val="002060"/>
                </a:solidFill>
                <a:latin typeface="標楷體" pitchFamily="65" charset="-120"/>
                <a:ea typeface="標楷體" pitchFamily="65" charset="-120"/>
              </a:rPr>
              <a:t>升學</a:t>
            </a:r>
            <a:r>
              <a:rPr lang="zh-TW" altLang="en-US" sz="4000" dirty="0" smtClean="0">
                <a:solidFill>
                  <a:srgbClr val="002060"/>
                </a:solidFill>
                <a:latin typeface="標楷體" pitchFamily="65" charset="-120"/>
                <a:ea typeface="標楷體" pitchFamily="65" charset="-120"/>
              </a:rPr>
              <a:t>五專</a:t>
            </a:r>
            <a:r>
              <a:rPr lang="zh-TW" altLang="en-US" sz="4000" dirty="0">
                <a:solidFill>
                  <a:srgbClr val="002060"/>
                </a:solidFill>
                <a:latin typeface="標楷體" pitchFamily="65" charset="-120"/>
                <a:ea typeface="標楷體" pitchFamily="65" charset="-120"/>
              </a:rPr>
              <a:t>研習會</a:t>
            </a:r>
            <a:r>
              <a:rPr lang="en-US" altLang="zh-TW" sz="4000" dirty="0" smtClean="0">
                <a:solidFill>
                  <a:srgbClr val="002060"/>
                </a:solidFill>
                <a:latin typeface="標楷體" pitchFamily="65" charset="-120"/>
                <a:ea typeface="標楷體" pitchFamily="65" charset="-120"/>
              </a:rPr>
              <a:t/>
            </a:r>
            <a:br>
              <a:rPr lang="en-US" altLang="zh-TW" sz="4000" dirty="0" smtClean="0">
                <a:solidFill>
                  <a:srgbClr val="002060"/>
                </a:solidFill>
                <a:latin typeface="標楷體" pitchFamily="65" charset="-120"/>
                <a:ea typeface="標楷體" pitchFamily="65" charset="-120"/>
              </a:rPr>
            </a:br>
            <a:r>
              <a:rPr lang="zh-TW" altLang="en-US" sz="4000" dirty="0">
                <a:solidFill>
                  <a:srgbClr val="002060"/>
                </a:solidFill>
                <a:latin typeface="標楷體" pitchFamily="65" charset="-120"/>
                <a:ea typeface="標楷體" pitchFamily="65" charset="-120"/>
              </a:rPr>
              <a:t>政策及制度說明</a:t>
            </a:r>
            <a:endParaRPr lang="en-US" altLang="zh-TW" sz="4000" dirty="0">
              <a:solidFill>
                <a:srgbClr val="FF0000"/>
              </a:solidFill>
              <a:latin typeface="標楷體" pitchFamily="65" charset="-120"/>
              <a:ea typeface="標楷體" pitchFamily="65" charset="-120"/>
            </a:endParaRPr>
          </a:p>
        </p:txBody>
      </p:sp>
      <p:sp>
        <p:nvSpPr>
          <p:cNvPr id="3" name="文字方塊 2"/>
          <p:cNvSpPr txBox="1">
            <a:spLocks noChangeArrowheads="1"/>
          </p:cNvSpPr>
          <p:nvPr/>
        </p:nvSpPr>
        <p:spPr bwMode="auto">
          <a:xfrm>
            <a:off x="2411413" y="4941888"/>
            <a:ext cx="60483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7300" indent="-12573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400" b="1" dirty="0">
                <a:latin typeface="Times New Roman" pitchFamily="18" charset="0"/>
                <a:ea typeface="標楷體" pitchFamily="65" charset="-120"/>
                <a:cs typeface="Times New Roman" pitchFamily="18" charset="0"/>
              </a:rPr>
              <a:t>主講人：</a:t>
            </a:r>
            <a:r>
              <a:rPr kumimoji="0" lang="en-US" altLang="zh-TW" sz="2400" b="1" dirty="0" smtClean="0">
                <a:latin typeface="Times New Roman" pitchFamily="18" charset="0"/>
                <a:ea typeface="標楷體" pitchFamily="65" charset="-120"/>
                <a:cs typeface="Times New Roman" pitchFamily="18" charset="0"/>
              </a:rPr>
              <a:t>107</a:t>
            </a:r>
            <a:r>
              <a:rPr kumimoji="0" lang="zh-TW" altLang="en-US" sz="2400" b="1" dirty="0" smtClean="0">
                <a:latin typeface="Times New Roman" pitchFamily="18" charset="0"/>
                <a:ea typeface="標楷體" pitchFamily="65" charset="-120"/>
                <a:cs typeface="Times New Roman" pitchFamily="18" charset="0"/>
              </a:rPr>
              <a:t>學年</a:t>
            </a:r>
            <a:r>
              <a:rPr kumimoji="0" lang="zh-TW" altLang="en-US" sz="2400" b="1" dirty="0">
                <a:latin typeface="Times New Roman" pitchFamily="18" charset="0"/>
                <a:ea typeface="標楷體" pitchFamily="65" charset="-120"/>
                <a:cs typeface="Times New Roman" pitchFamily="18" charset="0"/>
              </a:rPr>
              <a:t>度中區五專聯合免試入學招生委員會</a:t>
            </a:r>
            <a:endParaRPr kumimoji="0" lang="en-US" altLang="zh-TW" sz="2400" b="1" dirty="0">
              <a:latin typeface="Times New Roman" pitchFamily="18" charset="0"/>
              <a:ea typeface="標楷體" pitchFamily="65" charset="-120"/>
              <a:cs typeface="Times New Roman" pitchFamily="18" charset="0"/>
            </a:endParaRPr>
          </a:p>
          <a:p>
            <a:pPr eaLnBrk="1" hangingPunct="1"/>
            <a:endParaRPr kumimoji="0" lang="en-US" altLang="zh-TW" sz="1000" b="1" dirty="0">
              <a:latin typeface="Times New Roman" pitchFamily="18" charset="0"/>
              <a:ea typeface="標楷體" pitchFamily="65" charset="-120"/>
              <a:cs typeface="Times New Roman" pitchFamily="18" charset="0"/>
            </a:endParaRPr>
          </a:p>
          <a:p>
            <a:pPr eaLnBrk="1" hangingPunct="1"/>
            <a:r>
              <a:rPr kumimoji="0" lang="zh-TW" altLang="en-US" sz="2400" b="1" dirty="0">
                <a:latin typeface="Times New Roman" pitchFamily="18" charset="0"/>
                <a:ea typeface="標楷體" pitchFamily="65" charset="-120"/>
                <a:cs typeface="Times New Roman" pitchFamily="18" charset="0"/>
              </a:rPr>
              <a:t>           仁德醫護管理專科學校 </a:t>
            </a:r>
            <a:r>
              <a:rPr kumimoji="0" lang="zh-TW" altLang="en-US" sz="2400" b="1" dirty="0" smtClean="0">
                <a:latin typeface="Times New Roman" pitchFamily="18" charset="0"/>
                <a:ea typeface="標楷體" pitchFamily="65" charset="-120"/>
                <a:cs typeface="Times New Roman" pitchFamily="18" charset="0"/>
              </a:rPr>
              <a:t> </a:t>
            </a:r>
            <a:r>
              <a:rPr kumimoji="0" lang="zh-TW" altLang="en-US" sz="2400" b="1" dirty="0">
                <a:latin typeface="Times New Roman" pitchFamily="18" charset="0"/>
                <a:ea typeface="標楷體" pitchFamily="65" charset="-120"/>
                <a:cs typeface="Times New Roman" pitchFamily="18" charset="0"/>
              </a:rPr>
              <a:t>王國恩</a:t>
            </a:r>
            <a:r>
              <a:rPr kumimoji="0" lang="zh-TW" altLang="en-US" sz="2400" b="1" dirty="0" smtClean="0">
                <a:latin typeface="Times New Roman" pitchFamily="18" charset="0"/>
                <a:ea typeface="標楷體" pitchFamily="65" charset="-120"/>
                <a:cs typeface="Times New Roman" pitchFamily="18" charset="0"/>
              </a:rPr>
              <a:t>老師</a:t>
            </a:r>
            <a:endParaRPr kumimoji="0" lang="zh-TW" altLang="en-US" sz="2400" b="1"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019200717"/>
              </p:ext>
            </p:extLst>
          </p:nvPr>
        </p:nvGraphicFramePr>
        <p:xfrm>
          <a:off x="323528" y="980728"/>
          <a:ext cx="8458200" cy="5760720"/>
        </p:xfrm>
        <a:graphic>
          <a:graphicData uri="http://schemas.openxmlformats.org/drawingml/2006/table">
            <a:tbl>
              <a:tblPr firstRow="1" bandRow="1">
                <a:tableStyleId>{5C22544A-7EE6-4342-B048-85BDC9FD1C3A}</a:tableStyleId>
              </a:tblPr>
              <a:tblGrid>
                <a:gridCol w="1674912"/>
                <a:gridCol w="3384376"/>
                <a:gridCol w="3398912"/>
              </a:tblGrid>
              <a:tr h="370840">
                <a:tc>
                  <a:txBody>
                    <a:bodyPr/>
                    <a:lstStyle/>
                    <a:p>
                      <a:pPr algn="ctr"/>
                      <a:r>
                        <a:rPr lang="zh-TW" altLang="en-US" sz="2800" dirty="0" smtClean="0">
                          <a:latin typeface="標楷體" pitchFamily="65" charset="-120"/>
                          <a:ea typeface="標楷體" pitchFamily="65" charset="-120"/>
                        </a:rPr>
                        <a:t>項    目</a:t>
                      </a:r>
                      <a:endParaRPr lang="zh-TW" altLang="en-US" sz="2800" dirty="0">
                        <a:latin typeface="標楷體" pitchFamily="65" charset="-120"/>
                        <a:ea typeface="標楷體" pitchFamily="65" charset="-120"/>
                      </a:endParaRPr>
                    </a:p>
                  </a:txBody>
                  <a:tcPr/>
                </a:tc>
                <a:tc>
                  <a:txBody>
                    <a:bodyPr/>
                    <a:lstStyle/>
                    <a:p>
                      <a:pPr algn="ctr"/>
                      <a:r>
                        <a:rPr lang="zh-TW" altLang="en-US" sz="2800" dirty="0" smtClean="0">
                          <a:latin typeface="標楷體" pitchFamily="65" charset="-120"/>
                          <a:ea typeface="標楷體" pitchFamily="65" charset="-120"/>
                        </a:rPr>
                        <a:t>優先免試入學</a:t>
                      </a:r>
                      <a:endParaRPr lang="zh-TW" altLang="en-US" sz="2800" dirty="0">
                        <a:latin typeface="標楷體" pitchFamily="65" charset="-120"/>
                        <a:ea typeface="標楷體" pitchFamily="65" charset="-120"/>
                      </a:endParaRPr>
                    </a:p>
                  </a:txBody>
                  <a:tcPr/>
                </a:tc>
                <a:tc>
                  <a:txBody>
                    <a:bodyPr/>
                    <a:lstStyle/>
                    <a:p>
                      <a:pPr algn="ctr"/>
                      <a:r>
                        <a:rPr lang="zh-TW" altLang="en-US" sz="2800" dirty="0" smtClean="0">
                          <a:latin typeface="標楷體" pitchFamily="65" charset="-120"/>
                          <a:ea typeface="標楷體" pitchFamily="65" charset="-120"/>
                        </a:rPr>
                        <a:t>聯合免試入學</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報名管道</a:t>
                      </a:r>
                      <a:endParaRPr lang="zh-TW" altLang="en-US" sz="2800" dirty="0">
                        <a:latin typeface="標楷體" pitchFamily="65" charset="-120"/>
                        <a:ea typeface="標楷體" pitchFamily="65" charset="-120"/>
                      </a:endParaRPr>
                    </a:p>
                  </a:txBody>
                  <a:tcPr/>
                </a:tc>
                <a:tc>
                  <a:txBody>
                    <a:bodyPr/>
                    <a:lstStyle/>
                    <a:p>
                      <a:r>
                        <a:rPr lang="zh-TW" altLang="en-US" sz="2800" dirty="0" smtClean="0">
                          <a:latin typeface="標楷體" pitchFamily="65" charset="-120"/>
                          <a:ea typeface="標楷體" pitchFamily="65" charset="-120"/>
                        </a:rPr>
                        <a:t>全國一區</a:t>
                      </a:r>
                      <a:r>
                        <a:rPr lang="en-US" altLang="zh-TW" sz="2800" dirty="0" smtClean="0">
                          <a:latin typeface="標楷體" pitchFamily="65" charset="-120"/>
                          <a:ea typeface="標楷體" pitchFamily="65" charset="-120"/>
                        </a:rPr>
                        <a:t>(46</a:t>
                      </a:r>
                      <a:r>
                        <a:rPr lang="zh-TW" altLang="en-US" sz="2800" dirty="0" smtClean="0">
                          <a:latin typeface="標楷體" pitchFamily="65" charset="-120"/>
                          <a:ea typeface="標楷體" pitchFamily="65" charset="-120"/>
                        </a:rPr>
                        <a:t>所學校、</a:t>
                      </a:r>
                      <a:r>
                        <a:rPr lang="en-US" altLang="zh-TW" sz="2800" dirty="0" smtClean="0">
                          <a:latin typeface="標楷體" pitchFamily="65" charset="-120"/>
                          <a:ea typeface="標楷體" pitchFamily="65" charset="-120"/>
                        </a:rPr>
                        <a:t>219</a:t>
                      </a:r>
                      <a:r>
                        <a:rPr lang="zh-TW" altLang="en-US" sz="2800" dirty="0" smtClean="0">
                          <a:latin typeface="標楷體" pitchFamily="65" charset="-120"/>
                          <a:ea typeface="標楷體" pitchFamily="65" charset="-120"/>
                        </a:rPr>
                        <a:t>個科別</a:t>
                      </a:r>
                      <a:r>
                        <a:rPr lang="en-US"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a:txBody>
                  <a:tcPr/>
                </a:tc>
                <a:tc>
                  <a:txBody>
                    <a:bodyPr/>
                    <a:lstStyle/>
                    <a:p>
                      <a:r>
                        <a:rPr lang="zh-TW" altLang="en-US" sz="2800" dirty="0" smtClean="0">
                          <a:latin typeface="標楷體" pitchFamily="65" charset="-120"/>
                          <a:ea typeface="標楷體" pitchFamily="65" charset="-120"/>
                        </a:rPr>
                        <a:t>全國一區、分北中南三區報名</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報名資格</a:t>
                      </a:r>
                      <a:endParaRPr lang="zh-TW" altLang="en-US" sz="2800" dirty="0">
                        <a:latin typeface="標楷體" pitchFamily="65" charset="-120"/>
                        <a:ea typeface="標楷體" pitchFamily="65" charset="-120"/>
                      </a:endParaRPr>
                    </a:p>
                  </a:txBody>
                  <a:tcPr/>
                </a:tc>
                <a:tc>
                  <a:txBody>
                    <a:bodyPr/>
                    <a:lstStyle/>
                    <a:p>
                      <a:r>
                        <a:rPr lang="zh-TW" altLang="en-US" sz="2800" dirty="0" smtClean="0">
                          <a:latin typeface="標楷體" pitchFamily="65" charset="-120"/>
                          <a:ea typeface="標楷體" pitchFamily="65" charset="-120"/>
                        </a:rPr>
                        <a:t>國中應屆畢業生</a:t>
                      </a:r>
                      <a:endParaRPr lang="zh-TW" altLang="en-US" sz="2800" dirty="0">
                        <a:latin typeface="標楷體" pitchFamily="65" charset="-120"/>
                        <a:ea typeface="標楷體" pitchFamily="65" charset="-120"/>
                      </a:endParaRPr>
                    </a:p>
                  </a:txBody>
                  <a:tcPr/>
                </a:tc>
                <a:tc>
                  <a:txBody>
                    <a:bodyPr/>
                    <a:lstStyle/>
                    <a:p>
                      <a:r>
                        <a:rPr lang="zh-TW" altLang="en-US" sz="2800" dirty="0" smtClean="0">
                          <a:latin typeface="標楷體" pitchFamily="65" charset="-120"/>
                          <a:ea typeface="標楷體" pitchFamily="65" charset="-120"/>
                        </a:rPr>
                        <a:t>國中畢業生或同等學歷</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力</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學生</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報名方式</a:t>
                      </a:r>
                      <a:endParaRPr lang="zh-TW" altLang="en-US" sz="2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itchFamily="65" charset="-120"/>
                          <a:ea typeface="標楷體" pitchFamily="65" charset="-120"/>
                        </a:rPr>
                        <a:t>集體通訊報名</a:t>
                      </a:r>
                    </a:p>
                  </a:txBody>
                  <a:tcPr/>
                </a:tc>
                <a:tc>
                  <a:txBody>
                    <a:bodyPr/>
                    <a:lstStyle/>
                    <a:p>
                      <a:r>
                        <a:rPr lang="zh-TW" altLang="en-US" sz="2800" dirty="0" smtClean="0">
                          <a:latin typeface="標楷體" pitchFamily="65" charset="-120"/>
                          <a:ea typeface="標楷體" pitchFamily="65" charset="-120"/>
                        </a:rPr>
                        <a:t>集體、網路或現場報名</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作業時間</a:t>
                      </a:r>
                      <a:endParaRPr lang="zh-TW" altLang="en-US" sz="2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107.5.21~6.15</a:t>
                      </a:r>
                      <a:endParaRPr lang="zh-TW" altLang="en-US" sz="2800" dirty="0" smtClean="0">
                        <a:latin typeface="標楷體" pitchFamily="65" charset="-120"/>
                        <a:ea typeface="標楷體" pitchFamily="65" charset="-120"/>
                      </a:endParaRPr>
                    </a:p>
                  </a:txBody>
                  <a:tcPr/>
                </a:tc>
                <a:tc>
                  <a:txBody>
                    <a:bodyPr/>
                    <a:lstStyle/>
                    <a:p>
                      <a:r>
                        <a:rPr lang="en-US" altLang="zh-TW" sz="2800" dirty="0" smtClean="0">
                          <a:latin typeface="標楷體" pitchFamily="65" charset="-120"/>
                          <a:ea typeface="標楷體" pitchFamily="65" charset="-120"/>
                        </a:rPr>
                        <a:t>107.6.20~7.16</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分發方式</a:t>
                      </a:r>
                      <a:endParaRPr lang="zh-TW" altLang="en-US" sz="2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itchFamily="65" charset="-120"/>
                          <a:ea typeface="標楷體" pitchFamily="65" charset="-120"/>
                        </a:rPr>
                        <a:t>網路選填志願至多</a:t>
                      </a:r>
                      <a:r>
                        <a:rPr lang="en-US" altLang="zh-TW" sz="2800" dirty="0" smtClean="0">
                          <a:latin typeface="標楷體" pitchFamily="65" charset="-120"/>
                          <a:ea typeface="標楷體" pitchFamily="65" charset="-120"/>
                        </a:rPr>
                        <a:t>30</a:t>
                      </a:r>
                      <a:r>
                        <a:rPr lang="zh-TW" altLang="en-US" sz="2800" dirty="0" smtClean="0">
                          <a:latin typeface="標楷體" pitchFamily="65" charset="-120"/>
                          <a:ea typeface="標楷體" pitchFamily="65" charset="-120"/>
                        </a:rPr>
                        <a:t>個、電腦依序分發</a:t>
                      </a:r>
                    </a:p>
                  </a:txBody>
                  <a:tcPr/>
                </a:tc>
                <a:tc>
                  <a:txBody>
                    <a:bodyPr/>
                    <a:lstStyle/>
                    <a:p>
                      <a:r>
                        <a:rPr lang="zh-TW" altLang="en-US" sz="2800" dirty="0" smtClean="0">
                          <a:latin typeface="標楷體" pitchFamily="65" charset="-120"/>
                          <a:ea typeface="標楷體" pitchFamily="65" charset="-120"/>
                        </a:rPr>
                        <a:t>三區可同時選擇各一校報名、擇優報到</a:t>
                      </a:r>
                      <a:endParaRPr lang="zh-TW" altLang="en-US" sz="2800" dirty="0">
                        <a:latin typeface="標楷體" pitchFamily="65" charset="-120"/>
                        <a:ea typeface="標楷體" pitchFamily="65" charset="-120"/>
                      </a:endParaRPr>
                    </a:p>
                  </a:txBody>
                  <a:tcPr/>
                </a:tc>
              </a:tr>
              <a:tr h="370840">
                <a:tc>
                  <a:txBody>
                    <a:bodyPr/>
                    <a:lstStyle/>
                    <a:p>
                      <a:r>
                        <a:rPr lang="zh-TW" altLang="en-US" sz="2800" dirty="0" smtClean="0">
                          <a:latin typeface="標楷體" pitchFamily="65" charset="-120"/>
                          <a:ea typeface="標楷體" pitchFamily="65" charset="-120"/>
                        </a:rPr>
                        <a:t>報到方式</a:t>
                      </a:r>
                      <a:endParaRPr lang="zh-TW" altLang="en-US" sz="2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itchFamily="65" charset="-120"/>
                          <a:ea typeface="標楷體" pitchFamily="65" charset="-120"/>
                        </a:rPr>
                        <a:t>依錄取學校及科別報到</a:t>
                      </a:r>
                    </a:p>
                  </a:txBody>
                  <a:tcPr/>
                </a:tc>
                <a:tc>
                  <a:txBody>
                    <a:bodyPr/>
                    <a:lstStyle/>
                    <a:p>
                      <a:r>
                        <a:rPr lang="zh-TW" altLang="en-US" sz="2800" dirty="0" smtClean="0">
                          <a:latin typeface="標楷體" pitchFamily="65" charset="-120"/>
                          <a:ea typeface="標楷體" pitchFamily="65" charset="-120"/>
                        </a:rPr>
                        <a:t>現場登記報到、依序分發、選擇科別</a:t>
                      </a:r>
                      <a:endParaRPr lang="zh-TW" altLang="en-US" sz="2800" dirty="0">
                        <a:latin typeface="標楷體" pitchFamily="65" charset="-120"/>
                        <a:ea typeface="標楷體" pitchFamily="65" charset="-120"/>
                      </a:endParaRPr>
                    </a:p>
                  </a:txBody>
                  <a:tcPr/>
                </a:tc>
              </a:tr>
            </a:tbl>
          </a:graphicData>
        </a:graphic>
      </p:graphicFrame>
      <p:sp>
        <p:nvSpPr>
          <p:cNvPr id="4" name="標題 1"/>
          <p:cNvSpPr>
            <a:spLocks noGrp="1"/>
          </p:cNvSpPr>
          <p:nvPr>
            <p:ph type="title"/>
          </p:nvPr>
        </p:nvSpPr>
        <p:spPr>
          <a:xfrm>
            <a:off x="0" y="152400"/>
            <a:ext cx="8532440" cy="487363"/>
          </a:xfrm>
        </p:spPr>
        <p:txBody>
          <a:bodyPr/>
          <a:lstStyle/>
          <a:p>
            <a:r>
              <a:rPr lang="zh-TW" altLang="en-US" sz="4000" b="1" dirty="0" smtClean="0">
                <a:solidFill>
                  <a:schemeClr val="tx1"/>
                </a:solidFill>
                <a:latin typeface="標楷體" pitchFamily="65" charset="-120"/>
                <a:ea typeface="標楷體" pitchFamily="65" charset="-120"/>
              </a:rPr>
              <a:t>優先免試入學與聯合免試入學的</a:t>
            </a:r>
            <a:r>
              <a:rPr lang="zh-TW" altLang="en-US" sz="4000" b="1" dirty="0">
                <a:solidFill>
                  <a:schemeClr val="tx1"/>
                </a:solidFill>
                <a:latin typeface="標楷體" pitchFamily="65" charset="-120"/>
                <a:ea typeface="標楷體" pitchFamily="65" charset="-120"/>
              </a:rPr>
              <a:t>不同</a:t>
            </a:r>
            <a:endParaRPr lang="zh-TW" altLang="en-US" sz="4000" dirty="0">
              <a:solidFill>
                <a:schemeClr val="tx1"/>
              </a:solidFill>
            </a:endParaRPr>
          </a:p>
        </p:txBody>
      </p:sp>
    </p:spTree>
    <p:extLst>
      <p:ext uri="{BB962C8B-B14F-4D97-AF65-F5344CB8AC3E}">
        <p14:creationId xmlns:p14="http://schemas.microsoft.com/office/powerpoint/2010/main" val="55520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651576"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(1/8)</a:t>
            </a:r>
            <a:endParaRPr lang="zh-TW" altLang="en-US" sz="40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3200" dirty="0" smtClean="0">
                <a:latin typeface="標楷體" pitchFamily="65" charset="-120"/>
                <a:ea typeface="標楷體" pitchFamily="65" charset="-120"/>
              </a:rPr>
              <a:t>全國</a:t>
            </a:r>
            <a:r>
              <a:rPr lang="zh-TW" altLang="en-US" sz="3200" dirty="0">
                <a:latin typeface="標楷體" pitchFamily="65" charset="-120"/>
                <a:ea typeface="標楷體" pitchFamily="65" charset="-120"/>
              </a:rPr>
              <a:t>一區，採電腦選填志願、至多可選</a:t>
            </a:r>
            <a:r>
              <a:rPr lang="en-US" altLang="zh-TW" sz="3200" dirty="0">
                <a:latin typeface="標楷體" pitchFamily="65" charset="-120"/>
                <a:ea typeface="標楷體" pitchFamily="65" charset="-120"/>
              </a:rPr>
              <a:t>30</a:t>
            </a:r>
            <a:r>
              <a:rPr lang="zh-TW" altLang="en-US" sz="3200" dirty="0">
                <a:latin typeface="標楷體" pitchFamily="65" charset="-120"/>
                <a:ea typeface="標楷體" pitchFamily="65" charset="-120"/>
              </a:rPr>
              <a:t>個志願</a:t>
            </a:r>
          </a:p>
          <a:p>
            <a:r>
              <a:rPr lang="zh-TW" altLang="en-US" sz="3200" dirty="0" smtClean="0">
                <a:latin typeface="標楷體" pitchFamily="65" charset="-120"/>
                <a:ea typeface="標楷體" pitchFamily="65" charset="-120"/>
              </a:rPr>
              <a:t>全國</a:t>
            </a:r>
            <a:r>
              <a:rPr lang="en-US" altLang="zh-TW" sz="3200" dirty="0" smtClean="0">
                <a:latin typeface="標楷體" pitchFamily="65" charset="-120"/>
                <a:ea typeface="標楷體" pitchFamily="65" charset="-120"/>
              </a:rPr>
              <a:t>46</a:t>
            </a:r>
            <a:r>
              <a:rPr lang="zh-TW" altLang="en-US" sz="3200" dirty="0" smtClean="0">
                <a:latin typeface="標楷體" pitchFamily="65" charset="-120"/>
                <a:ea typeface="標楷體" pitchFamily="65" charset="-120"/>
              </a:rPr>
              <a:t>所大專校院、共</a:t>
            </a:r>
            <a:r>
              <a:rPr lang="en-US" altLang="zh-TW" sz="3200" dirty="0" smtClean="0">
                <a:latin typeface="標楷體" pitchFamily="65" charset="-120"/>
                <a:ea typeface="標楷體" pitchFamily="65" charset="-120"/>
              </a:rPr>
              <a:t>219</a:t>
            </a:r>
            <a:r>
              <a:rPr lang="zh-TW" altLang="en-US" sz="3200" dirty="0" smtClean="0">
                <a:latin typeface="標楷體" pitchFamily="65" charset="-120"/>
                <a:ea typeface="標楷體" pitchFamily="65" charset="-120"/>
              </a:rPr>
              <a:t>個科別、提供</a:t>
            </a:r>
            <a:r>
              <a:rPr lang="en-US" altLang="zh-TW" sz="3200" dirty="0" smtClean="0">
                <a:latin typeface="標楷體" pitchFamily="65" charset="-120"/>
                <a:ea typeface="標楷體" pitchFamily="65" charset="-120"/>
              </a:rPr>
              <a:t>5,318</a:t>
            </a:r>
            <a:r>
              <a:rPr lang="zh-TW" altLang="en-US" sz="3200" dirty="0" smtClean="0">
                <a:latin typeface="標楷體" pitchFamily="65" charset="-120"/>
                <a:ea typeface="標楷體" pitchFamily="65" charset="-120"/>
              </a:rPr>
              <a:t>個招生名額，提供應屆</a:t>
            </a:r>
            <a:r>
              <a:rPr lang="zh-TW" altLang="en-US" sz="3200" dirty="0">
                <a:latin typeface="標楷體" pitchFamily="65" charset="-120"/>
                <a:ea typeface="標楷體" pitchFamily="65" charset="-120"/>
              </a:rPr>
              <a:t>畢業生升學選擇</a:t>
            </a:r>
          </a:p>
          <a:p>
            <a:r>
              <a:rPr lang="zh-TW" altLang="en-US" sz="3200" dirty="0" smtClean="0">
                <a:latin typeface="標楷體" pitchFamily="65" charset="-120"/>
                <a:ea typeface="標楷體" pitchFamily="65" charset="-120"/>
              </a:rPr>
              <a:t>辦理</a:t>
            </a:r>
            <a:r>
              <a:rPr lang="zh-TW" altLang="en-US" sz="3200" dirty="0">
                <a:latin typeface="標楷體" pitchFamily="65" charset="-120"/>
                <a:ea typeface="標楷體" pitchFamily="65" charset="-120"/>
              </a:rPr>
              <a:t>時間</a:t>
            </a:r>
            <a:r>
              <a:rPr lang="en-US" altLang="zh-TW" sz="3200" dirty="0">
                <a:latin typeface="標楷體" pitchFamily="65" charset="-120"/>
                <a:ea typeface="標楷體" pitchFamily="65" charset="-120"/>
              </a:rPr>
              <a:t>:107.5.21~6.15</a:t>
            </a:r>
          </a:p>
          <a:p>
            <a:r>
              <a:rPr lang="zh-TW" altLang="en-US" sz="3200" dirty="0" smtClean="0">
                <a:latin typeface="標楷體" pitchFamily="65" charset="-120"/>
                <a:ea typeface="標楷體" pitchFamily="65" charset="-120"/>
              </a:rPr>
              <a:t>積分</a:t>
            </a:r>
            <a:r>
              <a:rPr lang="zh-TW" altLang="en-US" sz="3200" dirty="0">
                <a:latin typeface="標楷體" pitchFamily="65" charset="-120"/>
                <a:ea typeface="標楷體" pitchFamily="65" charset="-120"/>
              </a:rPr>
              <a:t>採計項目</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多元學習表現</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競賽</a:t>
            </a:r>
            <a:r>
              <a:rPr lang="zh-TW" altLang="en-US" sz="3200" dirty="0">
                <a:latin typeface="標楷體" pitchFamily="65" charset="-120"/>
                <a:ea typeface="標楷體" pitchFamily="65" charset="-120"/>
              </a:rPr>
              <a:t>、服務</a:t>
            </a:r>
            <a:r>
              <a:rPr lang="zh-TW" altLang="en-US" sz="3200" dirty="0" smtClean="0">
                <a:latin typeface="標楷體" pitchFamily="65" charset="-120"/>
                <a:ea typeface="標楷體" pitchFamily="65" charset="-120"/>
              </a:rPr>
              <a:t>學習</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技藝優良、弱勢身分、均衡學習、志願序、國中教育會考等七項，總積分</a:t>
            </a:r>
            <a:r>
              <a:rPr lang="en-US" altLang="zh-TW" sz="3200" dirty="0">
                <a:latin typeface="標楷體" pitchFamily="65" charset="-120"/>
                <a:ea typeface="標楷體" pitchFamily="65" charset="-120"/>
              </a:rPr>
              <a:t>101</a:t>
            </a:r>
            <a:r>
              <a:rPr lang="zh-TW" altLang="en-US" sz="3200" dirty="0">
                <a:latin typeface="標楷體" pitchFamily="65" charset="-120"/>
                <a:ea typeface="標楷體" pitchFamily="65" charset="-120"/>
              </a:rPr>
              <a:t>分</a:t>
            </a:r>
          </a:p>
          <a:p>
            <a:r>
              <a:rPr lang="zh-TW" altLang="en-US" sz="3200" b="1" dirty="0" smtClean="0">
                <a:solidFill>
                  <a:srgbClr val="FF0000"/>
                </a:solidFill>
                <a:latin typeface="標楷體" pitchFamily="65" charset="-120"/>
                <a:ea typeface="標楷體" pitchFamily="65" charset="-120"/>
              </a:rPr>
              <a:t>護理</a:t>
            </a:r>
            <a:r>
              <a:rPr lang="zh-TW" altLang="en-US" sz="3200" b="1" dirty="0">
                <a:solidFill>
                  <a:srgbClr val="FF0000"/>
                </a:solidFill>
                <a:latin typeface="標楷體" pitchFamily="65" charset="-120"/>
                <a:ea typeface="標楷體" pitchFamily="65" charset="-120"/>
              </a:rPr>
              <a:t>科及國立五專招生學校各科組必須採計國中教育會考，其他由各校自行決定</a:t>
            </a:r>
          </a:p>
          <a:p>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33450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275" y="1052736"/>
            <a:ext cx="9061450" cy="45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8604448" y="5301208"/>
            <a:ext cx="432048"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9" name="標題 1"/>
          <p:cNvSpPr>
            <a:spLocks noGrp="1"/>
          </p:cNvSpPr>
          <p:nvPr>
            <p:ph type="title"/>
          </p:nvPr>
        </p:nvSpPr>
        <p:spPr>
          <a:xfrm>
            <a:off x="304800" y="152400"/>
            <a:ext cx="7651576"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(2/8)</a:t>
            </a:r>
            <a:endParaRPr lang="zh-TW" altLang="en-US" sz="4000" b="1" dirty="0">
              <a:solidFill>
                <a:schemeClr val="tx1"/>
              </a:solidFill>
              <a:latin typeface="標楷體" pitchFamily="65" charset="-120"/>
              <a:ea typeface="標楷體" pitchFamily="65" charset="-120"/>
            </a:endParaRPr>
          </a:p>
        </p:txBody>
      </p:sp>
      <p:sp>
        <p:nvSpPr>
          <p:cNvPr id="5" name="橢圓 4"/>
          <p:cNvSpPr/>
          <p:nvPr/>
        </p:nvSpPr>
        <p:spPr bwMode="auto">
          <a:xfrm>
            <a:off x="781906" y="1844824"/>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7" name="橢圓 6"/>
          <p:cNvSpPr/>
          <p:nvPr/>
        </p:nvSpPr>
        <p:spPr bwMode="auto">
          <a:xfrm>
            <a:off x="781906" y="2179236"/>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8" name="橢圓 7"/>
          <p:cNvSpPr/>
          <p:nvPr/>
        </p:nvSpPr>
        <p:spPr bwMode="auto">
          <a:xfrm>
            <a:off x="781906" y="2513648"/>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10" name="橢圓 9"/>
          <p:cNvSpPr/>
          <p:nvPr/>
        </p:nvSpPr>
        <p:spPr bwMode="auto">
          <a:xfrm>
            <a:off x="794959" y="3084437"/>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11" name="橢圓 10"/>
          <p:cNvSpPr/>
          <p:nvPr/>
        </p:nvSpPr>
        <p:spPr bwMode="auto">
          <a:xfrm>
            <a:off x="779122" y="4293096"/>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
        <p:nvSpPr>
          <p:cNvPr id="12" name="橢圓 11"/>
          <p:cNvSpPr/>
          <p:nvPr/>
        </p:nvSpPr>
        <p:spPr bwMode="auto">
          <a:xfrm>
            <a:off x="2771800" y="1873788"/>
            <a:ext cx="1440160" cy="28803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kumimoji="0"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6930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1520" y="989540"/>
            <a:ext cx="8458200" cy="5334000"/>
          </a:xfrm>
        </p:spPr>
        <p:txBody>
          <a:bodyPr/>
          <a:lstStyle/>
          <a:p>
            <a:r>
              <a:rPr lang="zh-TW" altLang="en-US" sz="3200" dirty="0" smtClean="0">
                <a:latin typeface="標楷體" pitchFamily="65" charset="-120"/>
                <a:ea typeface="標楷體" pitchFamily="65" charset="-120"/>
              </a:rPr>
              <a:t>超額比序總積分採計項目及核分準則</a:t>
            </a:r>
            <a:endParaRPr lang="en-US" altLang="zh-TW" sz="3200" dirty="0" smtClean="0">
              <a:latin typeface="標楷體" pitchFamily="65" charset="-120"/>
              <a:ea typeface="標楷體" pitchFamily="65" charset="-120"/>
            </a:endParaRPr>
          </a:p>
          <a:p>
            <a:endParaRPr lang="zh-TW" altLang="en-US" sz="3200" dirty="0">
              <a:latin typeface="標楷體" pitchFamily="65" charset="-120"/>
              <a:ea typeface="標楷體" pitchFamily="65" charset="-120"/>
            </a:endParaRPr>
          </a:p>
        </p:txBody>
      </p:sp>
      <p:sp>
        <p:nvSpPr>
          <p:cNvPr id="6" name="標題 1"/>
          <p:cNvSpPr>
            <a:spLocks noGrp="1"/>
          </p:cNvSpPr>
          <p:nvPr>
            <p:ph type="title"/>
          </p:nvPr>
        </p:nvSpPr>
        <p:spPr>
          <a:xfrm>
            <a:off x="304800" y="152400"/>
            <a:ext cx="7651576"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(3/18)</a:t>
            </a:r>
            <a:endParaRPr lang="zh-TW" altLang="en-US" sz="4000" b="1" dirty="0">
              <a:solidFill>
                <a:schemeClr val="tx1"/>
              </a:solidFill>
              <a:latin typeface="標楷體" pitchFamily="65" charset="-120"/>
              <a:ea typeface="標楷體" pitchFamily="65" charset="-120"/>
            </a:endParaRPr>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162" y="1637012"/>
            <a:ext cx="8948613" cy="457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693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1520" y="989540"/>
            <a:ext cx="8458200" cy="5334000"/>
          </a:xfrm>
        </p:spPr>
        <p:txBody>
          <a:bodyPr/>
          <a:lstStyle/>
          <a:p>
            <a:r>
              <a:rPr lang="en-US" altLang="zh-TW" sz="2200" b="1" dirty="0" smtClean="0">
                <a:latin typeface="標楷體" pitchFamily="65" charset="-120"/>
                <a:ea typeface="標楷體" pitchFamily="65" charset="-120"/>
              </a:rPr>
              <a:t>107</a:t>
            </a:r>
            <a:r>
              <a:rPr lang="zh-TW" altLang="en-US" sz="2200" b="1" dirty="0" smtClean="0">
                <a:latin typeface="標楷體" pitchFamily="65" charset="-120"/>
                <a:ea typeface="標楷體" pitchFamily="65" charset="-120"/>
              </a:rPr>
              <a:t>學年度五專入學專用優先</a:t>
            </a:r>
            <a:r>
              <a:rPr lang="zh-TW" altLang="en-US" sz="2000" b="1" dirty="0" smtClean="0">
                <a:latin typeface="標楷體" pitchFamily="65" charset="-120"/>
                <a:ea typeface="標楷體" pitchFamily="65" charset="-120"/>
              </a:rPr>
              <a:t>免試入學超額比序項目積分證明單</a:t>
            </a:r>
            <a:endParaRPr lang="en-US" altLang="zh-TW" sz="2000" b="1" dirty="0" smtClean="0">
              <a:latin typeface="標楷體" pitchFamily="65" charset="-120"/>
              <a:ea typeface="標楷體" pitchFamily="65" charset="-120"/>
            </a:endParaRPr>
          </a:p>
          <a:p>
            <a:pPr lvl="1"/>
            <a:r>
              <a:rPr lang="zh-TW" altLang="en-US" sz="2000" b="1" dirty="0">
                <a:solidFill>
                  <a:srgbClr val="C00000"/>
                </a:solidFill>
                <a:latin typeface="標楷體" pitchFamily="65" charset="-120"/>
                <a:ea typeface="標楷體" pitchFamily="65" charset="-120"/>
              </a:rPr>
              <a:t>多元學習</a:t>
            </a:r>
            <a:r>
              <a:rPr lang="zh-TW" altLang="en-US" sz="2000" b="1" dirty="0" smtClean="0">
                <a:solidFill>
                  <a:srgbClr val="C00000"/>
                </a:solidFill>
                <a:latin typeface="標楷體" pitchFamily="65" charset="-120"/>
                <a:ea typeface="標楷體" pitchFamily="65" charset="-120"/>
              </a:rPr>
              <a:t>表現</a:t>
            </a:r>
            <a:r>
              <a:rPr lang="en-US" altLang="zh-TW" sz="2000" b="1" dirty="0" smtClean="0">
                <a:solidFill>
                  <a:srgbClr val="C00000"/>
                </a:solidFill>
                <a:latin typeface="標楷體" pitchFamily="65" charset="-120"/>
                <a:ea typeface="標楷體" pitchFamily="65" charset="-120"/>
              </a:rPr>
              <a:t>(</a:t>
            </a:r>
            <a:r>
              <a:rPr lang="zh-TW" altLang="en-US" sz="2000" b="1" dirty="0" smtClean="0">
                <a:solidFill>
                  <a:srgbClr val="C00000"/>
                </a:solidFill>
                <a:latin typeface="標楷體" pitchFamily="65" charset="-120"/>
                <a:ea typeface="標楷體" pitchFamily="65" charset="-120"/>
              </a:rPr>
              <a:t>競賽、服務學習</a:t>
            </a:r>
            <a:r>
              <a:rPr lang="en-US" altLang="zh-TW" sz="2000" b="1" dirty="0" smtClean="0">
                <a:solidFill>
                  <a:srgbClr val="C00000"/>
                </a:solidFill>
                <a:latin typeface="標楷體" pitchFamily="65" charset="-120"/>
                <a:ea typeface="標楷體" pitchFamily="65" charset="-120"/>
              </a:rPr>
              <a:t>)</a:t>
            </a:r>
            <a:r>
              <a:rPr lang="zh-TW" altLang="en-US" sz="2000" b="1" dirty="0" smtClean="0">
                <a:solidFill>
                  <a:srgbClr val="C00000"/>
                </a:solidFill>
                <a:latin typeface="標楷體" pitchFamily="65" charset="-120"/>
                <a:ea typeface="標楷體" pitchFamily="65" charset="-120"/>
              </a:rPr>
              <a:t>、</a:t>
            </a:r>
            <a:r>
              <a:rPr lang="zh-TW" altLang="en-US" sz="2000" b="1" dirty="0">
                <a:solidFill>
                  <a:srgbClr val="C00000"/>
                </a:solidFill>
                <a:latin typeface="標楷體" pitchFamily="65" charset="-120"/>
                <a:ea typeface="標楷體" pitchFamily="65" charset="-120"/>
              </a:rPr>
              <a:t>技藝優良、弱勢身分、均衡</a:t>
            </a:r>
            <a:r>
              <a:rPr lang="zh-TW" altLang="en-US" sz="2000" b="1" dirty="0" smtClean="0">
                <a:solidFill>
                  <a:srgbClr val="C00000"/>
                </a:solidFill>
                <a:latin typeface="標楷體" pitchFamily="65" charset="-120"/>
                <a:ea typeface="標楷體" pitchFamily="65" charset="-120"/>
              </a:rPr>
              <a:t>學習</a:t>
            </a:r>
            <a:endParaRPr lang="en-US" altLang="zh-TW" sz="2000" b="1" dirty="0" smtClean="0">
              <a:solidFill>
                <a:srgbClr val="C00000"/>
              </a:solidFill>
              <a:latin typeface="標楷體" pitchFamily="65" charset="-120"/>
              <a:ea typeface="標楷體" pitchFamily="65" charset="-120"/>
            </a:endParaRPr>
          </a:p>
          <a:p>
            <a:pPr lvl="1"/>
            <a:r>
              <a:rPr lang="zh-TW" altLang="en-US" sz="2000" b="1" dirty="0">
                <a:solidFill>
                  <a:srgbClr val="C00000"/>
                </a:solidFill>
                <a:latin typeface="標楷體" pitchFamily="65" charset="-120"/>
                <a:ea typeface="標楷體" pitchFamily="65" charset="-120"/>
              </a:rPr>
              <a:t>由</a:t>
            </a:r>
            <a:r>
              <a:rPr lang="zh-TW" altLang="en-US" sz="2000" b="1" dirty="0" smtClean="0">
                <a:solidFill>
                  <a:srgbClr val="C00000"/>
                </a:solidFill>
                <a:latin typeface="標楷體" pitchFamily="65" charset="-120"/>
                <a:ea typeface="標楷體" pitchFamily="65" charset="-120"/>
              </a:rPr>
              <a:t>國中學校教務處</a:t>
            </a:r>
            <a:r>
              <a:rPr lang="zh-TW" altLang="en-US" sz="2000" b="1" dirty="0">
                <a:solidFill>
                  <a:srgbClr val="C00000"/>
                </a:solidFill>
                <a:latin typeface="標楷體" pitchFamily="65" charset="-120"/>
                <a:ea typeface="標楷體" pitchFamily="65" charset="-120"/>
              </a:rPr>
              <a:t>出具積分證明單</a:t>
            </a:r>
          </a:p>
        </p:txBody>
      </p:sp>
      <p:sp>
        <p:nvSpPr>
          <p:cNvPr id="6" name="標題 1"/>
          <p:cNvSpPr>
            <a:spLocks noGrp="1"/>
          </p:cNvSpPr>
          <p:nvPr>
            <p:ph type="title"/>
          </p:nvPr>
        </p:nvSpPr>
        <p:spPr>
          <a:xfrm>
            <a:off x="304800" y="152400"/>
            <a:ext cx="7939608"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(4/8)</a:t>
            </a:r>
            <a:endParaRPr lang="zh-TW" altLang="en-US" sz="4000" b="1" dirty="0">
              <a:solidFill>
                <a:schemeClr val="tx1"/>
              </a:solidFill>
              <a:latin typeface="標楷體" pitchFamily="65" charset="-120"/>
              <a:ea typeface="標楷體" pitchFamily="65" charset="-120"/>
            </a:endParaRPr>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276872"/>
            <a:ext cx="5444672" cy="441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47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8155632"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(5/8)</a:t>
            </a:r>
            <a:endParaRPr lang="zh-TW" altLang="en-US" sz="40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42900" y="908720"/>
            <a:ext cx="8458200" cy="5334000"/>
          </a:xfrm>
        </p:spPr>
        <p:txBody>
          <a:bodyPr/>
          <a:lstStyle/>
          <a:p>
            <a:r>
              <a:rPr lang="zh-TW" altLang="en-US" sz="3200" dirty="0" smtClean="0">
                <a:latin typeface="標楷體" pitchFamily="65" charset="-120"/>
                <a:ea typeface="標楷體" pitchFamily="65" charset="-120"/>
              </a:rPr>
              <a:t>超額同分比序項目順序</a:t>
            </a:r>
            <a:endParaRPr lang="zh-TW" altLang="en-US" sz="3200" dirty="0">
              <a:latin typeface="標楷體" pitchFamily="65" charset="-120"/>
              <a:ea typeface="標楷體" pitchFamily="65" charset="-120"/>
            </a:endParaRPr>
          </a:p>
        </p:txBody>
      </p:sp>
      <p:sp>
        <p:nvSpPr>
          <p:cNvPr id="4" name="五邊形 3"/>
          <p:cNvSpPr/>
          <p:nvPr/>
        </p:nvSpPr>
        <p:spPr bwMode="auto">
          <a:xfrm>
            <a:off x="107504" y="1772816"/>
            <a:ext cx="1512168" cy="936104"/>
          </a:xfrm>
          <a:prstGeom prst="homePlate">
            <a:avLst/>
          </a:prstGeom>
          <a:solidFill>
            <a:srgbClr val="F2CAA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zh-TW" altLang="en-US" sz="2400" b="1" dirty="0">
                <a:solidFill>
                  <a:srgbClr val="FF0000"/>
                </a:solidFill>
                <a:latin typeface="標楷體" panose="03000509000000000000" pitchFamily="65" charset="-120"/>
                <a:ea typeface="標楷體" panose="03000509000000000000" pitchFamily="65" charset="-120"/>
              </a:rPr>
              <a:t>總積分</a:t>
            </a:r>
            <a:endParaRPr kumimoji="0" lang="en-US" altLang="zh-TW" sz="24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2400" b="1" dirty="0" smtClean="0">
                <a:latin typeface="標楷體" panose="03000509000000000000" pitchFamily="65" charset="-120"/>
                <a:ea typeface="標楷體" panose="03000509000000000000" pitchFamily="65" charset="-120"/>
              </a:rPr>
              <a:t>101~21</a:t>
            </a:r>
            <a:endParaRPr kumimoji="0" lang="zh-TW" altLang="en-US" sz="2400" b="1" dirty="0">
              <a:latin typeface="標楷體" panose="03000509000000000000" pitchFamily="65" charset="-120"/>
              <a:ea typeface="標楷體" panose="03000509000000000000" pitchFamily="65" charset="-120"/>
            </a:endParaRPr>
          </a:p>
        </p:txBody>
      </p:sp>
      <p:sp>
        <p:nvSpPr>
          <p:cNvPr id="6" name="五邊形 5"/>
          <p:cNvSpPr/>
          <p:nvPr/>
        </p:nvSpPr>
        <p:spPr bwMode="auto">
          <a:xfrm>
            <a:off x="1187624" y="2493513"/>
            <a:ext cx="1584176" cy="810090"/>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均衡學習</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21</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14</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7</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10" name="五邊形 9"/>
          <p:cNvSpPr/>
          <p:nvPr/>
        </p:nvSpPr>
        <p:spPr bwMode="auto">
          <a:xfrm>
            <a:off x="3174076" y="2313921"/>
            <a:ext cx="1368152" cy="810090"/>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a:solidFill>
                  <a:srgbClr val="FF0000"/>
                </a:solidFill>
                <a:latin typeface="標楷體" panose="03000509000000000000" pitchFamily="65" charset="-120"/>
                <a:ea typeface="標楷體" panose="03000509000000000000" pitchFamily="65" charset="-120"/>
              </a:rPr>
              <a:t>3</a:t>
            </a:r>
            <a:endParaRPr kumimoji="0"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kumimoji="0" lang="zh-TW" altLang="en-US" sz="2000" b="1" dirty="0">
                <a:solidFill>
                  <a:srgbClr val="FF0000"/>
                </a:solidFill>
                <a:latin typeface="標楷體" panose="03000509000000000000" pitchFamily="65" charset="-120"/>
                <a:ea typeface="標楷體" panose="03000509000000000000" pitchFamily="65" charset="-120"/>
              </a:rPr>
              <a:t>志願序</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26~21</a:t>
            </a:r>
            <a:endParaRPr kumimoji="0" lang="zh-TW" altLang="en-US" sz="1400" b="1" dirty="0">
              <a:latin typeface="標楷體" panose="03000509000000000000" pitchFamily="65" charset="-120"/>
              <a:ea typeface="標楷體" panose="03000509000000000000" pitchFamily="65" charset="-120"/>
            </a:endParaRPr>
          </a:p>
        </p:txBody>
      </p:sp>
      <p:sp>
        <p:nvSpPr>
          <p:cNvPr id="9" name="五邊形 8"/>
          <p:cNvSpPr/>
          <p:nvPr/>
        </p:nvSpPr>
        <p:spPr bwMode="auto">
          <a:xfrm>
            <a:off x="2195736" y="1574887"/>
            <a:ext cx="1655156" cy="987632"/>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a:solidFill>
                  <a:srgbClr val="FF0000"/>
                </a:solidFill>
                <a:latin typeface="標楷體" panose="03000509000000000000" pitchFamily="65" charset="-120"/>
                <a:ea typeface="標楷體" panose="03000509000000000000" pitchFamily="65" charset="-120"/>
              </a:rPr>
              <a:t>2</a:t>
            </a:r>
            <a:endParaRPr kumimoji="0"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kumimoji="0" lang="zh-TW" altLang="en-US" b="1" dirty="0">
                <a:solidFill>
                  <a:srgbClr val="FF0000"/>
                </a:solidFill>
                <a:latin typeface="標楷體" panose="03000509000000000000" pitchFamily="65" charset="-120"/>
                <a:ea typeface="標楷體" panose="03000509000000000000" pitchFamily="65" charset="-120"/>
              </a:rPr>
              <a:t>技藝優良</a:t>
            </a:r>
            <a:endParaRPr kumimoji="0" lang="en-US" altLang="zh-TW"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3</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2.5</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1.5</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1</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12" name="五邊形 11"/>
          <p:cNvSpPr/>
          <p:nvPr/>
        </p:nvSpPr>
        <p:spPr bwMode="auto">
          <a:xfrm>
            <a:off x="5004048" y="2238907"/>
            <a:ext cx="1584176" cy="810090"/>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5</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會考</a:t>
            </a:r>
            <a:r>
              <a:rPr kumimoji="0" lang="en-US" altLang="zh-TW" sz="2000" b="1" dirty="0">
                <a:solidFill>
                  <a:srgbClr val="FF0000"/>
                </a:solidFill>
                <a:latin typeface="標楷體" panose="03000509000000000000" pitchFamily="65" charset="-120"/>
                <a:ea typeface="標楷體" panose="03000509000000000000" pitchFamily="65" charset="-120"/>
              </a:rPr>
              <a:t>+</a:t>
            </a:r>
            <a:r>
              <a:rPr kumimoji="0" lang="zh-TW" altLang="en-US" sz="2000" b="1" dirty="0">
                <a:solidFill>
                  <a:srgbClr val="FF0000"/>
                </a:solidFill>
                <a:latin typeface="標楷體" panose="03000509000000000000" pitchFamily="65" charset="-120"/>
                <a:ea typeface="標楷體" panose="03000509000000000000" pitchFamily="65" charset="-120"/>
              </a:rPr>
              <a:t>寫作</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33~0</a:t>
            </a:r>
            <a:endParaRPr kumimoji="0" lang="zh-TW" altLang="en-US" sz="1400" b="1" dirty="0">
              <a:latin typeface="標楷體" panose="03000509000000000000" pitchFamily="65" charset="-120"/>
              <a:ea typeface="標楷體" panose="03000509000000000000" pitchFamily="65" charset="-120"/>
            </a:endParaRPr>
          </a:p>
        </p:txBody>
      </p:sp>
      <p:sp>
        <p:nvSpPr>
          <p:cNvPr id="11" name="五邊形 10"/>
          <p:cNvSpPr/>
          <p:nvPr/>
        </p:nvSpPr>
        <p:spPr bwMode="auto">
          <a:xfrm>
            <a:off x="4127852" y="1574886"/>
            <a:ext cx="1584176" cy="810090"/>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a:solidFill>
                  <a:srgbClr val="FF0000"/>
                </a:solidFill>
                <a:latin typeface="標楷體" panose="03000509000000000000" pitchFamily="65" charset="-120"/>
                <a:ea typeface="標楷體" panose="03000509000000000000" pitchFamily="65" charset="-120"/>
              </a:rPr>
              <a:t>4</a:t>
            </a:r>
            <a:endParaRPr kumimoji="0"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kumimoji="0" lang="zh-TW" altLang="en-US" sz="2000" b="1" dirty="0">
                <a:solidFill>
                  <a:srgbClr val="FF0000"/>
                </a:solidFill>
                <a:latin typeface="標楷體" panose="03000509000000000000" pitchFamily="65" charset="-120"/>
                <a:ea typeface="標楷體" panose="03000509000000000000" pitchFamily="65" charset="-120"/>
              </a:rPr>
              <a:t>弱勢身分</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3</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1.5</a:t>
            </a:r>
            <a:r>
              <a:rPr kumimoji="0" lang="zh-TW" altLang="en-US" sz="1400" b="1"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14" name="五邊形 13"/>
          <p:cNvSpPr/>
          <p:nvPr/>
        </p:nvSpPr>
        <p:spPr bwMode="auto">
          <a:xfrm>
            <a:off x="7380312" y="2303875"/>
            <a:ext cx="1584176" cy="810090"/>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7</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服務學習</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15~0</a:t>
            </a:r>
            <a:endParaRPr kumimoji="0" lang="zh-TW" altLang="en-US" sz="1400" b="1" dirty="0">
              <a:latin typeface="標楷體" panose="03000509000000000000" pitchFamily="65" charset="-120"/>
              <a:ea typeface="標楷體" panose="03000509000000000000" pitchFamily="65" charset="-120"/>
            </a:endParaRPr>
          </a:p>
        </p:txBody>
      </p:sp>
      <p:sp>
        <p:nvSpPr>
          <p:cNvPr id="13" name="五邊形 12"/>
          <p:cNvSpPr/>
          <p:nvPr/>
        </p:nvSpPr>
        <p:spPr bwMode="auto">
          <a:xfrm>
            <a:off x="6084168" y="1681483"/>
            <a:ext cx="1944216" cy="810090"/>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a:solidFill>
                  <a:srgbClr val="FF0000"/>
                </a:solidFill>
                <a:latin typeface="標楷體" panose="03000509000000000000" pitchFamily="65" charset="-120"/>
                <a:ea typeface="標楷體" panose="03000509000000000000" pitchFamily="65" charset="-120"/>
              </a:rPr>
              <a:t>6</a:t>
            </a:r>
            <a:endParaRPr kumimoji="0"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kumimoji="0" lang="zh-TW" altLang="en-US" sz="2000" b="1" dirty="0">
                <a:solidFill>
                  <a:srgbClr val="FF0000"/>
                </a:solidFill>
                <a:latin typeface="標楷體" panose="03000509000000000000" pitchFamily="65" charset="-120"/>
                <a:ea typeface="標楷體" panose="03000509000000000000" pitchFamily="65" charset="-120"/>
              </a:rPr>
              <a:t>多元學習表現</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15~0</a:t>
            </a:r>
            <a:endParaRPr kumimoji="0" lang="zh-TW" altLang="en-US" sz="1400" b="1" dirty="0">
              <a:latin typeface="標楷體" panose="03000509000000000000" pitchFamily="65" charset="-120"/>
              <a:ea typeface="標楷體" panose="03000509000000000000" pitchFamily="65" charset="-120"/>
            </a:endParaRPr>
          </a:p>
        </p:txBody>
      </p:sp>
      <p:sp>
        <p:nvSpPr>
          <p:cNvPr id="15" name="五邊形 14"/>
          <p:cNvSpPr/>
          <p:nvPr/>
        </p:nvSpPr>
        <p:spPr bwMode="auto">
          <a:xfrm>
            <a:off x="107504" y="3694169"/>
            <a:ext cx="1512168" cy="936104"/>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8</a:t>
            </a:r>
          </a:p>
          <a:p>
            <a:pPr algn="ctr"/>
            <a:r>
              <a:rPr kumimoji="0" lang="zh-TW" altLang="en-US" sz="2000" b="1" dirty="0" smtClean="0">
                <a:solidFill>
                  <a:srgbClr val="FF0000"/>
                </a:solidFill>
                <a:latin typeface="標楷體" panose="03000509000000000000" pitchFamily="65" charset="-120"/>
                <a:ea typeface="標楷體" panose="03000509000000000000" pitchFamily="65" charset="-120"/>
              </a:rPr>
              <a:t>競  賽</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7~0</a:t>
            </a:r>
            <a:endParaRPr kumimoji="0" lang="zh-TW" altLang="en-US" sz="1400" b="1" dirty="0">
              <a:latin typeface="標楷體" panose="03000509000000000000" pitchFamily="65" charset="-120"/>
              <a:ea typeface="標楷體" panose="03000509000000000000" pitchFamily="65" charset="-120"/>
            </a:endParaRPr>
          </a:p>
        </p:txBody>
      </p:sp>
      <p:sp>
        <p:nvSpPr>
          <p:cNvPr id="18" name="五邊形 17"/>
          <p:cNvSpPr/>
          <p:nvPr/>
        </p:nvSpPr>
        <p:spPr bwMode="auto">
          <a:xfrm>
            <a:off x="1187624" y="4303666"/>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a:solidFill>
                  <a:srgbClr val="FF0000"/>
                </a:solidFill>
                <a:latin typeface="標楷體" panose="03000509000000000000" pitchFamily="65" charset="-120"/>
                <a:ea typeface="標楷體" panose="03000509000000000000" pitchFamily="65" charset="-120"/>
              </a:rPr>
              <a:t>9</a:t>
            </a:r>
            <a:endParaRPr kumimoji="0"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kumimoji="0" lang="zh-TW" altLang="en-US" sz="2000" b="1" dirty="0" smtClean="0">
                <a:solidFill>
                  <a:srgbClr val="FF0000"/>
                </a:solidFill>
                <a:latin typeface="標楷體" panose="03000509000000000000" pitchFamily="65" charset="-120"/>
                <a:ea typeface="標楷體" panose="03000509000000000000" pitchFamily="65" charset="-120"/>
              </a:rPr>
              <a:t>國  文</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A</a:t>
            </a:r>
            <a:r>
              <a:rPr kumimoji="0" lang="en-US" altLang="zh-TW" sz="1400" b="1" baseline="30000"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&gt;A</a:t>
            </a:r>
            <a:r>
              <a:rPr kumimoji="0" lang="en-US" altLang="zh-TW" sz="1400" b="1" baseline="30000" dirty="0" smtClean="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&gt;A&gt;B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smtClean="0">
                <a:latin typeface="標楷體" panose="03000509000000000000" pitchFamily="65" charset="-120"/>
                <a:ea typeface="標楷體" panose="03000509000000000000" pitchFamily="65" charset="-120"/>
              </a:rPr>
              <a:t>&gt;B&gt;C&gt;</a:t>
            </a:r>
            <a:r>
              <a:rPr kumimoji="0" lang="zh-TW" altLang="en-US" sz="1400" b="1" dirty="0" smtClean="0">
                <a:latin typeface="標楷體" panose="03000509000000000000" pitchFamily="65" charset="-120"/>
                <a:ea typeface="標楷體" panose="03000509000000000000" pitchFamily="65" charset="-120"/>
              </a:rPr>
              <a:t>缺考</a:t>
            </a:r>
            <a:endParaRPr kumimoji="0" lang="zh-TW" altLang="en-US" sz="1400" b="1" dirty="0">
              <a:latin typeface="標楷體" panose="03000509000000000000" pitchFamily="65" charset="-120"/>
              <a:ea typeface="標楷體" panose="03000509000000000000" pitchFamily="65" charset="-120"/>
            </a:endParaRPr>
          </a:p>
        </p:txBody>
      </p:sp>
      <p:sp>
        <p:nvSpPr>
          <p:cNvPr id="24" name="五邊形 23"/>
          <p:cNvSpPr/>
          <p:nvPr/>
        </p:nvSpPr>
        <p:spPr bwMode="auto">
          <a:xfrm>
            <a:off x="3563888" y="4376284"/>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11</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英</a:t>
            </a:r>
            <a:r>
              <a:rPr kumimoji="0" lang="zh-TW" altLang="en-US" sz="2000" b="1" dirty="0" smtClean="0">
                <a:solidFill>
                  <a:srgbClr val="FF0000"/>
                </a:solidFill>
                <a:latin typeface="標楷體" panose="03000509000000000000" pitchFamily="65" charset="-120"/>
                <a:ea typeface="標楷體" panose="03000509000000000000" pitchFamily="65" charset="-120"/>
              </a:rPr>
              <a:t>  語</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a:latin typeface="標楷體" panose="03000509000000000000" pitchFamily="65" charset="-120"/>
                <a:ea typeface="標楷體" panose="03000509000000000000" pitchFamily="65" charset="-120"/>
              </a:rPr>
              <a: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&gt;B&gt;C&gt;</a:t>
            </a:r>
            <a:r>
              <a:rPr kumimoji="0" lang="zh-TW" altLang="en-US" sz="1400" b="1" dirty="0">
                <a:latin typeface="標楷體" panose="03000509000000000000" pitchFamily="65" charset="-120"/>
                <a:ea typeface="標楷體" panose="03000509000000000000" pitchFamily="65" charset="-120"/>
              </a:rPr>
              <a:t>缺考</a:t>
            </a:r>
          </a:p>
        </p:txBody>
      </p:sp>
      <p:sp>
        <p:nvSpPr>
          <p:cNvPr id="23" name="五邊形 22"/>
          <p:cNvSpPr/>
          <p:nvPr/>
        </p:nvSpPr>
        <p:spPr bwMode="auto">
          <a:xfrm>
            <a:off x="2483768" y="3571559"/>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10</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數</a:t>
            </a:r>
            <a:r>
              <a:rPr kumimoji="0" lang="zh-TW" altLang="en-US" sz="2000" b="1" dirty="0" smtClean="0">
                <a:solidFill>
                  <a:srgbClr val="FF0000"/>
                </a:solidFill>
                <a:latin typeface="標楷體" panose="03000509000000000000" pitchFamily="65" charset="-120"/>
                <a:ea typeface="標楷體" panose="03000509000000000000" pitchFamily="65" charset="-120"/>
              </a:rPr>
              <a:t>  </a:t>
            </a:r>
            <a:r>
              <a:rPr kumimoji="0" lang="zh-TW" altLang="en-US" sz="2000" b="1" dirty="0">
                <a:solidFill>
                  <a:srgbClr val="FF0000"/>
                </a:solidFill>
                <a:latin typeface="標楷體" panose="03000509000000000000" pitchFamily="65" charset="-120"/>
                <a:ea typeface="標楷體" panose="03000509000000000000" pitchFamily="65" charset="-120"/>
              </a:rPr>
              <a:t>學</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a:latin typeface="標楷體" panose="03000509000000000000" pitchFamily="65" charset="-120"/>
                <a:ea typeface="標楷體" panose="03000509000000000000" pitchFamily="65" charset="-120"/>
              </a:rPr>
              <a: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&gt;B&gt;C&gt;</a:t>
            </a:r>
            <a:r>
              <a:rPr kumimoji="0" lang="zh-TW" altLang="en-US" sz="1400" b="1" dirty="0">
                <a:latin typeface="標楷體" panose="03000509000000000000" pitchFamily="65" charset="-120"/>
                <a:ea typeface="標楷體" panose="03000509000000000000" pitchFamily="65" charset="-120"/>
              </a:rPr>
              <a:t>缺考</a:t>
            </a:r>
          </a:p>
        </p:txBody>
      </p:sp>
      <p:sp>
        <p:nvSpPr>
          <p:cNvPr id="26" name="五邊形 25"/>
          <p:cNvSpPr/>
          <p:nvPr/>
        </p:nvSpPr>
        <p:spPr bwMode="auto">
          <a:xfrm>
            <a:off x="5652120" y="4448292"/>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13</a:t>
            </a:r>
          </a:p>
          <a:p>
            <a:pPr algn="ctr"/>
            <a:r>
              <a:rPr kumimoji="0" lang="zh-TW" altLang="en-US" sz="2000" b="1" dirty="0" smtClean="0">
                <a:solidFill>
                  <a:srgbClr val="FF0000"/>
                </a:solidFill>
                <a:latin typeface="標楷體" panose="03000509000000000000" pitchFamily="65" charset="-120"/>
                <a:ea typeface="標楷體" panose="03000509000000000000" pitchFamily="65" charset="-120"/>
              </a:rPr>
              <a:t>自  然</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a:latin typeface="標楷體" panose="03000509000000000000" pitchFamily="65" charset="-120"/>
                <a:ea typeface="標楷體" panose="03000509000000000000" pitchFamily="65" charset="-120"/>
              </a:rPr>
              <a: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&gt;B&gt;C&gt;</a:t>
            </a:r>
            <a:r>
              <a:rPr kumimoji="0" lang="zh-TW" altLang="en-US" sz="1400" b="1" dirty="0">
                <a:latin typeface="標楷體" panose="03000509000000000000" pitchFamily="65" charset="-120"/>
                <a:ea typeface="標楷體" panose="03000509000000000000" pitchFamily="65" charset="-120"/>
              </a:rPr>
              <a:t>缺考</a:t>
            </a:r>
          </a:p>
        </p:txBody>
      </p:sp>
      <p:sp>
        <p:nvSpPr>
          <p:cNvPr id="25" name="五邊形 24"/>
          <p:cNvSpPr/>
          <p:nvPr/>
        </p:nvSpPr>
        <p:spPr bwMode="auto">
          <a:xfrm>
            <a:off x="4565838" y="3571559"/>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12</a:t>
            </a:r>
          </a:p>
          <a:p>
            <a:pPr algn="ctr"/>
            <a:r>
              <a:rPr kumimoji="0" lang="zh-TW" altLang="en-US" sz="2000" b="1" dirty="0" smtClean="0">
                <a:solidFill>
                  <a:srgbClr val="FF0000"/>
                </a:solidFill>
                <a:latin typeface="標楷體" panose="03000509000000000000" pitchFamily="65" charset="-120"/>
                <a:ea typeface="標楷體" panose="03000509000000000000" pitchFamily="65" charset="-120"/>
              </a:rPr>
              <a:t>社  會</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a:latin typeface="標楷體" panose="03000509000000000000" pitchFamily="65" charset="-120"/>
                <a:ea typeface="標楷體" panose="03000509000000000000" pitchFamily="65" charset="-120"/>
              </a:rPr>
              <a: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&gt;A&gt;B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a:t>
            </a:r>
            <a:r>
              <a:rPr kumimoji="0" lang="en-US" altLang="zh-TW" sz="1400" b="1" baseline="30000"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&gt;B&gt;C&gt;</a:t>
            </a:r>
            <a:r>
              <a:rPr kumimoji="0" lang="zh-TW" altLang="en-US" sz="1400" b="1" dirty="0">
                <a:latin typeface="標楷體" panose="03000509000000000000" pitchFamily="65" charset="-120"/>
                <a:ea typeface="標楷體" panose="03000509000000000000" pitchFamily="65" charset="-120"/>
              </a:rPr>
              <a:t>缺考</a:t>
            </a:r>
          </a:p>
        </p:txBody>
      </p:sp>
      <p:sp>
        <p:nvSpPr>
          <p:cNvPr id="27" name="五邊形 26"/>
          <p:cNvSpPr/>
          <p:nvPr/>
        </p:nvSpPr>
        <p:spPr bwMode="auto">
          <a:xfrm>
            <a:off x="6804248" y="3644414"/>
            <a:ext cx="1728192" cy="1008722"/>
          </a:xfrm>
          <a:prstGeom prst="homePlate">
            <a:avLst/>
          </a:prstGeom>
          <a:solidFill>
            <a:srgbClr val="A6F8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kumimoji="0" lang="en-US" altLang="zh-TW" sz="1600" b="1" dirty="0" smtClean="0">
                <a:solidFill>
                  <a:srgbClr val="FF0000"/>
                </a:solidFill>
                <a:latin typeface="標楷體" panose="03000509000000000000" pitchFamily="65" charset="-120"/>
                <a:ea typeface="標楷體" panose="03000509000000000000" pitchFamily="65" charset="-120"/>
              </a:rPr>
              <a:t>14</a:t>
            </a:r>
          </a:p>
          <a:p>
            <a:pPr algn="ctr"/>
            <a:r>
              <a:rPr kumimoji="0" lang="zh-TW" altLang="en-US" sz="2000" b="1" dirty="0">
                <a:solidFill>
                  <a:srgbClr val="FF0000"/>
                </a:solidFill>
                <a:latin typeface="標楷體" panose="03000509000000000000" pitchFamily="65" charset="-120"/>
                <a:ea typeface="標楷體" panose="03000509000000000000" pitchFamily="65" charset="-120"/>
              </a:rPr>
              <a:t>寫作測驗</a:t>
            </a:r>
            <a:endParaRPr kumimoji="0"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kumimoji="0" lang="en-US" altLang="zh-TW" sz="1400" b="1" dirty="0" smtClean="0">
                <a:latin typeface="標楷體" panose="03000509000000000000" pitchFamily="65" charset="-120"/>
                <a:ea typeface="標楷體" panose="03000509000000000000" pitchFamily="65" charset="-120"/>
              </a:rPr>
              <a:t>6&gt;5&gt;4&gt;3&gt;2&gt;1&gt;</a:t>
            </a:r>
            <a:r>
              <a:rPr kumimoji="0" lang="zh-TW" altLang="en-US" sz="1400" b="1" dirty="0" smtClean="0">
                <a:latin typeface="標楷體" panose="03000509000000000000" pitchFamily="65" charset="-120"/>
                <a:ea typeface="標楷體" panose="03000509000000000000" pitchFamily="65" charset="-120"/>
              </a:rPr>
              <a:t>缺考</a:t>
            </a:r>
            <a:endParaRPr kumimoji="0" lang="zh-TW" altLang="en-US" sz="1400" b="1" dirty="0">
              <a:latin typeface="標楷體" panose="03000509000000000000" pitchFamily="65" charset="-120"/>
              <a:ea typeface="標楷體" panose="03000509000000000000" pitchFamily="65" charset="-120"/>
            </a:endParaRPr>
          </a:p>
        </p:txBody>
      </p:sp>
      <p:sp>
        <p:nvSpPr>
          <p:cNvPr id="5" name="文字方塊 4"/>
          <p:cNvSpPr txBox="1"/>
          <p:nvPr/>
        </p:nvSpPr>
        <p:spPr>
          <a:xfrm>
            <a:off x="620137" y="5589240"/>
            <a:ext cx="7048208" cy="1200329"/>
          </a:xfrm>
          <a:prstGeom prst="rect">
            <a:avLst/>
          </a:prstGeom>
          <a:noFill/>
        </p:spPr>
        <p:txBody>
          <a:bodyPr wrap="square" rtlCol="0">
            <a:spAutoFit/>
          </a:bodyPr>
          <a:lstStyle/>
          <a:p>
            <a:pPr marL="285750" indent="-285750">
              <a:buFont typeface="Arial" charset="0"/>
              <a:buChar char="•"/>
            </a:pPr>
            <a:r>
              <a:rPr lang="zh-TW" altLang="en-US" dirty="0" smtClean="0">
                <a:latin typeface="標楷體" panose="03000509000000000000" pitchFamily="65" charset="-120"/>
                <a:ea typeface="標楷體" panose="03000509000000000000" pitchFamily="65" charset="-120"/>
              </a:rPr>
              <a:t>此為同分之參酌比序之分發順位</a:t>
            </a:r>
            <a:endParaRPr lang="en-US" altLang="zh-TW" dirty="0" smtClean="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smtClean="0">
                <a:latin typeface="標楷體" panose="03000509000000000000" pitchFamily="65" charset="-120"/>
                <a:ea typeface="標楷體" panose="03000509000000000000" pitchFamily="65" charset="-120"/>
              </a:rPr>
              <a:t>積分採計</a:t>
            </a:r>
            <a:r>
              <a:rPr lang="zh-TW" altLang="en-US" b="1" dirty="0" smtClean="0">
                <a:solidFill>
                  <a:srgbClr val="FF0000"/>
                </a:solidFill>
                <a:latin typeface="標楷體" panose="03000509000000000000" pitchFamily="65" charset="-120"/>
                <a:ea typeface="標楷體" panose="03000509000000000000" pitchFamily="65" charset="-120"/>
              </a:rPr>
              <a:t>無論是否採計會考成績，但同分比序項目皆為一致標準，且均包含會考相關科目之比序</a:t>
            </a:r>
            <a:endParaRPr lang="en-US" altLang="zh-TW" b="1" dirty="0" smtClean="0">
              <a:solidFill>
                <a:srgbClr val="FF0000"/>
              </a:solidFill>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會考成績級距 </a:t>
            </a:r>
            <a:r>
              <a:rPr lang="en-US" altLang="zh-TW" dirty="0">
                <a:latin typeface="標楷體" panose="03000509000000000000" pitchFamily="65" charset="-120"/>
                <a:ea typeface="標楷體" panose="03000509000000000000" pitchFamily="65" charset="-120"/>
              </a:rPr>
              <a:t>: A++:6.4</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A+:6</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A:5</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B++:4</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B+:3</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B:2</a:t>
            </a:r>
            <a:r>
              <a:rPr lang="zh-TW" altLang="en-US"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C:1</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6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edg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ox(in)">
                                      <p:cBhvr>
                                        <p:cTn id="69" dur="20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amond(in)">
                                      <p:cBhvr>
                                        <p:cTn id="74" dur="2000"/>
                                        <p:tgtEl>
                                          <p:spTgt spid="27"/>
                                        </p:tgtEl>
                                      </p:cBhvr>
                                    </p:animEffect>
                                  </p:childTnLst>
                                </p:cTn>
                              </p:par>
                            </p:childTnLst>
                          </p:cTn>
                        </p:par>
                        <p:par>
                          <p:cTn id="75" fill="hold">
                            <p:stCondLst>
                              <p:cond delay="2000"/>
                            </p:stCondLst>
                            <p:childTnLst>
                              <p:par>
                                <p:cTn id="76" presetID="21" presetClass="entr" presetSubtype="1"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heel(1)">
                                      <p:cBhvr>
                                        <p:cTn id="7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12" grpId="0" animBg="1"/>
      <p:bldP spid="11" grpId="0" animBg="1"/>
      <p:bldP spid="14" grpId="0" animBg="1"/>
      <p:bldP spid="13" grpId="0" animBg="1"/>
      <p:bldP spid="15" grpId="0" animBg="1"/>
      <p:bldP spid="18" grpId="0" animBg="1"/>
      <p:bldP spid="24" grpId="0" animBg="1"/>
      <p:bldP spid="23" grpId="0" animBg="1"/>
      <p:bldP spid="26" grpId="0" animBg="1"/>
      <p:bldP spid="25" grpId="0" animBg="1"/>
      <p:bldP spid="2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939608" cy="487363"/>
          </a:xfrm>
        </p:spPr>
        <p:txBody>
          <a:bodyPr/>
          <a:lstStyle/>
          <a:p>
            <a:r>
              <a:rPr lang="en-US" altLang="zh-TW" sz="4000" b="1" dirty="0" smtClean="0">
                <a:solidFill>
                  <a:schemeClr val="tx1"/>
                </a:solidFill>
                <a:latin typeface="標楷體" pitchFamily="65" charset="-120"/>
                <a:ea typeface="標楷體" pitchFamily="65" charset="-120"/>
              </a:rPr>
              <a:t>107</a:t>
            </a:r>
            <a:r>
              <a:rPr lang="zh-TW" altLang="en-US" sz="4000" b="1" dirty="0" smtClean="0">
                <a:solidFill>
                  <a:schemeClr val="tx1"/>
                </a:solidFill>
                <a:latin typeface="標楷體" pitchFamily="65" charset="-120"/>
                <a:ea typeface="標楷體" pitchFamily="65" charset="-120"/>
              </a:rPr>
              <a:t>五專優先免試入學介紹</a:t>
            </a:r>
            <a:r>
              <a:rPr lang="en-US" altLang="zh-TW" sz="4000" b="1" dirty="0" smtClean="0">
                <a:solidFill>
                  <a:schemeClr val="tx1"/>
                </a:solidFill>
                <a:latin typeface="標楷體" pitchFamily="65" charset="-120"/>
                <a:ea typeface="標楷體" pitchFamily="65" charset="-120"/>
              </a:rPr>
              <a:t>(8/8)</a:t>
            </a:r>
            <a:endParaRPr lang="zh-TW" altLang="en-US" sz="4000" b="1" dirty="0">
              <a:solidFill>
                <a:schemeClr val="tx1"/>
              </a:solidFill>
              <a:latin typeface="標楷體" pitchFamily="65" charset="-120"/>
              <a:ea typeface="標楷體" pitchFamily="65" charset="-120"/>
            </a:endParaRPr>
          </a:p>
        </p:txBody>
      </p:sp>
      <p:sp>
        <p:nvSpPr>
          <p:cNvPr id="7" name="內容版面配置區 2"/>
          <p:cNvSpPr>
            <a:spLocks noGrp="1"/>
          </p:cNvSpPr>
          <p:nvPr>
            <p:ph idx="1"/>
          </p:nvPr>
        </p:nvSpPr>
        <p:spPr>
          <a:xfrm>
            <a:off x="304800" y="1066800"/>
            <a:ext cx="8458200" cy="5530552"/>
          </a:xfrm>
        </p:spPr>
        <p:txBody>
          <a:bodyPr/>
          <a:lstStyle/>
          <a:p>
            <a:r>
              <a:rPr lang="zh-TW" altLang="en-US" sz="3200" dirty="0" smtClean="0">
                <a:latin typeface="標楷體" panose="03000509000000000000" pitchFamily="65" charset="-120"/>
                <a:ea typeface="標楷體" panose="03000509000000000000" pitchFamily="65" charset="-120"/>
              </a:rPr>
              <a:t>免試生完成網路選填志願後，系統將產生免試生所填選登記志願校科</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組</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之</a:t>
            </a:r>
            <a:r>
              <a:rPr lang="zh-TW" altLang="en-US" sz="3600" b="1" dirty="0">
                <a:solidFill>
                  <a:srgbClr val="FF0000"/>
                </a:solidFill>
                <a:latin typeface="標楷體" panose="03000509000000000000" pitchFamily="65" charset="-120"/>
                <a:ea typeface="標楷體" panose="03000509000000000000" pitchFamily="65" charset="-120"/>
              </a:rPr>
              <a:t>「</a:t>
            </a:r>
            <a:r>
              <a:rPr lang="zh-TW" altLang="en-US" sz="3600" b="1" dirty="0" smtClean="0">
                <a:solidFill>
                  <a:srgbClr val="FF0000"/>
                </a:solidFill>
                <a:latin typeface="標楷體" panose="03000509000000000000" pitchFamily="65" charset="-120"/>
                <a:ea typeface="標楷體" panose="03000509000000000000" pitchFamily="65" charset="-120"/>
              </a:rPr>
              <a:t>志願表」</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含</a:t>
            </a:r>
            <a:r>
              <a:rPr lang="zh-TW" altLang="en-US" sz="3200" dirty="0" smtClean="0">
                <a:latin typeface="標楷體" panose="03000509000000000000" pitchFamily="65" charset="-120"/>
                <a:ea typeface="標楷體" panose="03000509000000000000" pitchFamily="65" charset="-120"/>
              </a:rPr>
              <a:t>免試生基本資料及驗證條碼</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b="1" dirty="0">
                <a:solidFill>
                  <a:srgbClr val="FF0000"/>
                </a:solidFill>
                <a:latin typeface="標楷體" panose="03000509000000000000" pitchFamily="65" charset="-120"/>
                <a:ea typeface="標楷體" panose="03000509000000000000" pitchFamily="65" charset="-120"/>
              </a:rPr>
              <a:t>「志願表」</a:t>
            </a:r>
            <a:r>
              <a:rPr lang="zh-TW" altLang="en-US" sz="3200" dirty="0" smtClean="0">
                <a:latin typeface="標楷體" panose="03000509000000000000" pitchFamily="65" charset="-120"/>
                <a:ea typeface="標楷體" panose="03000509000000000000" pitchFamily="65" charset="-120"/>
              </a:rPr>
              <a:t>為重要憑證，請免試生務必下載儲存至電腦或列印並妥善保存。</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免試生申請分發結果複查如未檢附自行留存之</a:t>
            </a:r>
            <a:r>
              <a:rPr lang="zh-TW" altLang="en-US" sz="3200" b="1" dirty="0">
                <a:solidFill>
                  <a:srgbClr val="FF0000"/>
                </a:solidFill>
                <a:latin typeface="標楷體" panose="03000509000000000000" pitchFamily="65" charset="-120"/>
                <a:ea typeface="標楷體" panose="03000509000000000000" pitchFamily="65" charset="-120"/>
              </a:rPr>
              <a:t>「志願表」 </a:t>
            </a:r>
            <a:r>
              <a:rPr lang="zh-TW" altLang="en-US" sz="3200" dirty="0" smtClean="0">
                <a:latin typeface="標楷體" panose="03000509000000000000" pitchFamily="65" charset="-120"/>
                <a:ea typeface="標楷體" panose="03000509000000000000" pitchFamily="65" charset="-120"/>
              </a:rPr>
              <a:t>，概不受理，免試生不得異議。</a:t>
            </a: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18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1066800"/>
            <a:ext cx="8458200" cy="5530552"/>
          </a:xfrm>
        </p:spPr>
        <p:txBody>
          <a:bodyPr/>
          <a:lstStyle/>
          <a:p>
            <a:r>
              <a:rPr lang="zh-TW" altLang="en-US" sz="3200" dirty="0" smtClean="0">
                <a:latin typeface="標楷體" panose="03000509000000000000" pitchFamily="65" charset="-120"/>
                <a:ea typeface="標楷體" panose="03000509000000000000" pitchFamily="65" charset="-120"/>
              </a:rPr>
              <a:t>五專免試入學為全國一區、不設報名門檻。</a:t>
            </a:r>
            <a:endParaRPr lang="en-US" altLang="zh-TW" sz="3200" dirty="0" smtClean="0">
              <a:latin typeface="標楷體" panose="03000509000000000000" pitchFamily="65" charset="-120"/>
              <a:ea typeface="標楷體" panose="03000509000000000000" pitchFamily="65" charset="-120"/>
            </a:endParaRPr>
          </a:p>
          <a:p>
            <a:r>
              <a:rPr lang="en-US" altLang="zh-TW" sz="3200" dirty="0" smtClean="0">
                <a:latin typeface="標楷體" panose="03000509000000000000" pitchFamily="65" charset="-120"/>
                <a:ea typeface="標楷體" panose="03000509000000000000" pitchFamily="65" charset="-120"/>
              </a:rPr>
              <a:t>46</a:t>
            </a:r>
            <a:r>
              <a:rPr lang="zh-TW" altLang="en-US" sz="3200" dirty="0" smtClean="0">
                <a:latin typeface="標楷體" panose="03000509000000000000" pitchFamily="65" charset="-120"/>
                <a:ea typeface="標楷體" panose="03000509000000000000" pitchFamily="65" charset="-120"/>
              </a:rPr>
              <a:t>所大專校院參加五專聯合免試入學招生管道。</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報名作業分為北中南三區，免試生可同時向三區選擇一校報名、但是報到時只能選擇一校報到</a:t>
            </a:r>
            <a:r>
              <a:rPr lang="en-US" altLang="zh-TW" sz="3200" dirty="0" smtClean="0">
                <a:latin typeface="標楷體" panose="03000509000000000000" pitchFamily="65" charset="-120"/>
                <a:ea typeface="標楷體" panose="03000509000000000000" pitchFamily="65" charset="-120"/>
              </a:rPr>
              <a:t>(</a:t>
            </a:r>
            <a:r>
              <a:rPr lang="en-US" altLang="zh-TW" sz="3200" b="1" dirty="0" smtClean="0">
                <a:solidFill>
                  <a:srgbClr val="FF0000"/>
                </a:solidFill>
                <a:latin typeface="標楷體" panose="03000509000000000000" pitchFamily="65" charset="-120"/>
                <a:ea typeface="標楷體" panose="03000509000000000000" pitchFamily="65" charset="-120"/>
              </a:rPr>
              <a:t>107.7.11</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分發方式</a:t>
            </a:r>
            <a:r>
              <a:rPr lang="zh-TW" altLang="en-US" sz="3200" dirty="0" smtClean="0">
                <a:latin typeface="標楷體" panose="03000509000000000000" pitchFamily="65" charset="-120"/>
                <a:ea typeface="標楷體" panose="03000509000000000000" pitchFamily="65" charset="-120"/>
              </a:rPr>
              <a:t>採取現場</a:t>
            </a:r>
            <a:r>
              <a:rPr lang="zh-TW" altLang="en-US" sz="3200" dirty="0">
                <a:latin typeface="標楷體" panose="03000509000000000000" pitchFamily="65" charset="-120"/>
                <a:ea typeface="標楷體" panose="03000509000000000000" pitchFamily="65" charset="-120"/>
              </a:rPr>
              <a:t>登記分發報到</a:t>
            </a:r>
            <a:r>
              <a:rPr lang="zh-TW" altLang="en-US" sz="3200" dirty="0" smtClean="0">
                <a:latin typeface="標楷體" panose="03000509000000000000" pitchFamily="65" charset="-120"/>
                <a:ea typeface="標楷體" panose="03000509000000000000" pitchFamily="65" charset="-120"/>
              </a:rPr>
              <a:t>作業，免試生報到當天依照指定時間內完成登記報到手續後、依序分發、選擇尚未額滿的科別，各科招生名額額滿後即停止現場分發作業。</a:t>
            </a:r>
            <a:endParaRPr lang="en-US" altLang="zh-TW" sz="3200" dirty="0" smtClean="0">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107504" y="152400"/>
            <a:ext cx="7893496" cy="487363"/>
          </a:xfrm>
        </p:spPr>
        <p:txBody>
          <a:bodyPr/>
          <a:lstStyle/>
          <a:p>
            <a:pPr algn="ctr" eaLnBrk="1" hangingPunct="1"/>
            <a:r>
              <a:rPr lang="en-US" altLang="zh-TW" b="1" dirty="0" smtClean="0">
                <a:solidFill>
                  <a:schemeClr val="tx1"/>
                </a:solidFill>
                <a:ea typeface="標楷體" pitchFamily="65" charset="-120"/>
              </a:rPr>
              <a:t>107</a:t>
            </a:r>
            <a:r>
              <a:rPr lang="zh-TW" altLang="en-US" b="1" dirty="0" smtClean="0">
                <a:solidFill>
                  <a:schemeClr val="tx1"/>
                </a:solidFill>
                <a:ea typeface="標楷體" pitchFamily="65" charset="-120"/>
              </a:rPr>
              <a:t>學年度全國五專聯合免試入學招生資訊</a:t>
            </a:r>
          </a:p>
        </p:txBody>
      </p:sp>
    </p:spTree>
    <p:extLst>
      <p:ext uri="{BB962C8B-B14F-4D97-AF65-F5344CB8AC3E}">
        <p14:creationId xmlns:p14="http://schemas.microsoft.com/office/powerpoint/2010/main" val="379989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00808"/>
            <a:ext cx="8352928" cy="2880320"/>
          </a:xfrm>
        </p:spPr>
        <p:txBody>
          <a:bodyPr/>
          <a:lstStyle/>
          <a:p>
            <a:r>
              <a:rPr lang="zh-TW" altLang="en-US" sz="5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中區五專招生學校有哪些</a:t>
            </a:r>
            <a:r>
              <a:rPr lang="en-US" altLang="zh-TW" sz="5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5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6755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8155632" cy="487363"/>
          </a:xfrm>
        </p:spPr>
        <p:txBody>
          <a:bodyPr/>
          <a:lstStyle/>
          <a:p>
            <a:r>
              <a:rPr lang="en-US" altLang="zh-TW" sz="3600" b="1" dirty="0" smtClean="0">
                <a:solidFill>
                  <a:schemeClr val="tx1"/>
                </a:solidFill>
                <a:latin typeface="標楷體" pitchFamily="65" charset="-120"/>
                <a:ea typeface="標楷體" pitchFamily="65" charset="-120"/>
              </a:rPr>
              <a:t>107</a:t>
            </a:r>
            <a:r>
              <a:rPr lang="zh-TW" altLang="en-US" sz="3600" b="1" dirty="0" smtClean="0">
                <a:solidFill>
                  <a:schemeClr val="tx1"/>
                </a:solidFill>
                <a:latin typeface="標楷體" pitchFamily="65" charset="-120"/>
                <a:ea typeface="標楷體" pitchFamily="65" charset="-120"/>
              </a:rPr>
              <a:t>中區五專學校招生名額分配一覽表</a:t>
            </a:r>
            <a:endParaRPr lang="zh-TW" altLang="en-US" sz="3600" b="1" dirty="0">
              <a:solidFill>
                <a:schemeClr val="tx1"/>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641072949"/>
              </p:ext>
            </p:extLst>
          </p:nvPr>
        </p:nvGraphicFramePr>
        <p:xfrm>
          <a:off x="1187624" y="1268760"/>
          <a:ext cx="6768752" cy="5107132"/>
        </p:xfrm>
        <a:graphic>
          <a:graphicData uri="http://schemas.openxmlformats.org/drawingml/2006/table">
            <a:tbl>
              <a:tblPr/>
              <a:tblGrid>
                <a:gridCol w="2125073"/>
                <a:gridCol w="1475327"/>
                <a:gridCol w="1440160"/>
                <a:gridCol w="1728192"/>
              </a:tblGrid>
              <a:tr h="1074122">
                <a:tc>
                  <a:txBody>
                    <a:bodyPr/>
                    <a:lstStyle/>
                    <a:p>
                      <a:pPr algn="ctr" fontAlgn="ctr"/>
                      <a:r>
                        <a:rPr lang="zh-TW" altLang="en-US" sz="2400" b="0" i="0" u="none" strike="noStrike" dirty="0">
                          <a:solidFill>
                            <a:srgbClr val="000000"/>
                          </a:solidFill>
                          <a:effectLst/>
                          <a:latin typeface="標楷體"/>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dash"/>
                      <a:round/>
                      <a:headEnd type="none" w="med" len="med"/>
                      <a:tailEnd type="none" w="med" len="med"/>
                    </a:lnTlToBr>
                  </a:tcPr>
                </a:tc>
                <a:tc>
                  <a:txBody>
                    <a:bodyPr/>
                    <a:lstStyle/>
                    <a:p>
                      <a:pPr algn="ctr" fontAlgn="ctr"/>
                      <a:r>
                        <a:rPr lang="zh-TW" altLang="en-US" sz="2400" b="0" i="0" u="none" strike="noStrike" dirty="0" smtClean="0">
                          <a:solidFill>
                            <a:srgbClr val="000000"/>
                          </a:solidFill>
                          <a:effectLst/>
                          <a:latin typeface="標楷體"/>
                        </a:rPr>
                        <a:t>五專聯合免試入學</a:t>
                      </a:r>
                      <a:endParaRPr lang="zh-TW" altLang="en-US"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400" b="0" i="0" u="none" strike="noStrike" dirty="0" smtClean="0">
                          <a:solidFill>
                            <a:srgbClr val="000000"/>
                          </a:solidFill>
                          <a:effectLst/>
                          <a:latin typeface="標楷體"/>
                        </a:rPr>
                        <a:t>五專優先免試入學</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2400" b="0" i="0" u="none" strike="noStrike" dirty="0">
                          <a:solidFill>
                            <a:srgbClr val="000000"/>
                          </a:solidFill>
                          <a:effectLst/>
                          <a:latin typeface="標楷體"/>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54070">
                <a:tc>
                  <a:txBody>
                    <a:bodyPr/>
                    <a:lstStyle/>
                    <a:p>
                      <a:pPr algn="l" fontAlgn="ctr"/>
                      <a:r>
                        <a:rPr lang="zh-TW" altLang="en-US" sz="2400" b="0" i="0" u="none" strike="noStrike">
                          <a:solidFill>
                            <a:srgbClr val="000000"/>
                          </a:solidFill>
                          <a:effectLst/>
                          <a:latin typeface="標楷體"/>
                        </a:rPr>
                        <a:t>臺中科技大學</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483</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207</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690</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76064">
                <a:tc>
                  <a:txBody>
                    <a:bodyPr/>
                    <a:lstStyle/>
                    <a:p>
                      <a:pPr algn="l" fontAlgn="ctr"/>
                      <a:r>
                        <a:rPr lang="zh-TW" altLang="en-US" sz="2400" b="0" i="0" u="none" strike="noStrike">
                          <a:solidFill>
                            <a:srgbClr val="000000"/>
                          </a:solidFill>
                          <a:effectLst/>
                          <a:latin typeface="標楷體"/>
                        </a:rPr>
                        <a:t>弘光科技大學</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35</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15</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50</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48072">
                <a:tc>
                  <a:txBody>
                    <a:bodyPr/>
                    <a:lstStyle/>
                    <a:p>
                      <a:pPr algn="l" fontAlgn="ctr"/>
                      <a:r>
                        <a:rPr lang="zh-TW" altLang="en-US" sz="2400" b="0" i="0" u="none" strike="noStrike">
                          <a:solidFill>
                            <a:srgbClr val="000000"/>
                          </a:solidFill>
                          <a:effectLst/>
                          <a:latin typeface="標楷體"/>
                        </a:rPr>
                        <a:t>南開科技大學</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133</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57</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190</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15095">
                <a:tc>
                  <a:txBody>
                    <a:bodyPr/>
                    <a:lstStyle/>
                    <a:p>
                      <a:pPr algn="l" fontAlgn="ctr"/>
                      <a:r>
                        <a:rPr lang="zh-TW" altLang="en-US" sz="2400" b="0" i="0" u="none" strike="noStrike" dirty="0" smtClean="0">
                          <a:solidFill>
                            <a:srgbClr val="000000"/>
                          </a:solidFill>
                          <a:effectLst/>
                          <a:latin typeface="標楷體"/>
                        </a:rPr>
                        <a:t>仁德醫護管理專科學校</a:t>
                      </a:r>
                      <a:endParaRPr lang="zh-TW" altLang="en-US"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906</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388</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smtClean="0">
                          <a:solidFill>
                            <a:srgbClr val="000000"/>
                          </a:solidFill>
                          <a:effectLst/>
                          <a:latin typeface="標楷體"/>
                        </a:rPr>
                        <a:t>1294</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69081">
                <a:tc>
                  <a:txBody>
                    <a:bodyPr/>
                    <a:lstStyle/>
                    <a:p>
                      <a:pPr algn="l" fontAlgn="ctr"/>
                      <a:r>
                        <a:rPr lang="zh-TW" altLang="en-US" sz="2400" b="0" i="0" u="none" strike="noStrike" dirty="0" smtClean="0">
                          <a:solidFill>
                            <a:srgbClr val="000000"/>
                          </a:solidFill>
                          <a:effectLst/>
                          <a:latin typeface="標楷體"/>
                        </a:rPr>
                        <a:t>虎尾科技大學</a:t>
                      </a:r>
                      <a:endParaRPr lang="zh-TW" altLang="en-US"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35</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15</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50</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70628">
                <a:tc>
                  <a:txBody>
                    <a:bodyPr/>
                    <a:lstStyle/>
                    <a:p>
                      <a:pPr algn="l" fontAlgn="ctr"/>
                      <a:r>
                        <a:rPr lang="zh-TW" altLang="en-US" sz="2400" b="0" i="0" u="none" strike="noStrike">
                          <a:solidFill>
                            <a:srgbClr val="000000"/>
                          </a:solidFill>
                          <a:effectLst/>
                          <a:latin typeface="標楷體"/>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1592</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682</a:t>
                      </a:r>
                      <a:endParaRPr lang="en-US" altLang="zh-TW" sz="2400" b="0" i="0" u="none" strike="noStrike" dirty="0">
                        <a:solidFill>
                          <a:srgbClr val="000000"/>
                        </a:solidFill>
                        <a:effectLst/>
                        <a:latin typeface="標楷體"/>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2274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文字方塊 6"/>
          <p:cNvSpPr txBox="1"/>
          <p:nvPr/>
        </p:nvSpPr>
        <p:spPr>
          <a:xfrm>
            <a:off x="1187624" y="1556792"/>
            <a:ext cx="720080" cy="707886"/>
          </a:xfrm>
          <a:prstGeom prst="rect">
            <a:avLst/>
          </a:prstGeom>
          <a:noFill/>
        </p:spPr>
        <p:txBody>
          <a:bodyPr wrap="square" rtlCol="0">
            <a:spAutoFit/>
          </a:bodyPr>
          <a:lstStyle/>
          <a:p>
            <a:r>
              <a:rPr lang="zh-TW" altLang="en-US" sz="2000" b="1" dirty="0" smtClean="0">
                <a:latin typeface="標楷體" pitchFamily="65" charset="-120"/>
                <a:ea typeface="標楷體" pitchFamily="65" charset="-120"/>
              </a:rPr>
              <a:t>委員學校</a:t>
            </a:r>
            <a:endParaRPr lang="zh-TW" altLang="en-US" sz="2000" b="1" dirty="0">
              <a:latin typeface="標楷體" pitchFamily="65" charset="-120"/>
              <a:ea typeface="標楷體" pitchFamily="65" charset="-120"/>
            </a:endParaRPr>
          </a:p>
        </p:txBody>
      </p:sp>
      <p:sp>
        <p:nvSpPr>
          <p:cNvPr id="8" name="文字方塊 7"/>
          <p:cNvSpPr txBox="1"/>
          <p:nvPr/>
        </p:nvSpPr>
        <p:spPr>
          <a:xfrm>
            <a:off x="2555776" y="1343148"/>
            <a:ext cx="720080" cy="707886"/>
          </a:xfrm>
          <a:prstGeom prst="rect">
            <a:avLst/>
          </a:prstGeom>
          <a:noFill/>
        </p:spPr>
        <p:txBody>
          <a:bodyPr wrap="square" rtlCol="0">
            <a:spAutoFit/>
          </a:bodyPr>
          <a:lstStyle/>
          <a:p>
            <a:r>
              <a:rPr lang="zh-TW" altLang="en-US" sz="2000" b="1" dirty="0" smtClean="0">
                <a:latin typeface="標楷體" pitchFamily="65" charset="-120"/>
                <a:ea typeface="標楷體" pitchFamily="65" charset="-120"/>
              </a:rPr>
              <a:t>入學管道</a:t>
            </a:r>
            <a:endParaRPr lang="zh-TW" altLang="en-US" sz="2000" b="1" dirty="0">
              <a:latin typeface="標楷體" pitchFamily="65" charset="-120"/>
              <a:ea typeface="標楷體" pitchFamily="65" charset="-120"/>
            </a:endParaRPr>
          </a:p>
        </p:txBody>
      </p:sp>
    </p:spTree>
    <p:extLst>
      <p:ext uri="{BB962C8B-B14F-4D97-AF65-F5344CB8AC3E}">
        <p14:creationId xmlns:p14="http://schemas.microsoft.com/office/powerpoint/2010/main" val="350901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title"/>
          </p:nvPr>
        </p:nvSpPr>
        <p:spPr>
          <a:xfrm>
            <a:off x="581025" y="152400"/>
            <a:ext cx="7086600" cy="487363"/>
          </a:xfrm>
        </p:spPr>
        <p:txBody>
          <a:bodyPr/>
          <a:lstStyle/>
          <a:p>
            <a:pPr algn="ctr" eaLnBrk="1" hangingPunct="1"/>
            <a:r>
              <a:rPr lang="zh-TW" altLang="en-US" sz="3600" b="1" dirty="0" smtClean="0">
                <a:solidFill>
                  <a:schemeClr val="tx1"/>
                </a:solidFill>
                <a:latin typeface="標楷體" pitchFamily="65" charset="-120"/>
                <a:ea typeface="標楷體" pitchFamily="65" charset="-120"/>
              </a:rPr>
              <a:t>簡報大綱</a:t>
            </a:r>
            <a:endParaRPr lang="en-US" altLang="zh-TW" sz="3600" b="1" dirty="0" smtClean="0">
              <a:solidFill>
                <a:schemeClr val="tx1"/>
              </a:solidFill>
              <a:latin typeface="標楷體" pitchFamily="65" charset="-120"/>
              <a:ea typeface="標楷體" pitchFamily="65" charset="-120"/>
            </a:endParaRPr>
          </a:p>
        </p:txBody>
      </p:sp>
      <p:sp>
        <p:nvSpPr>
          <p:cNvPr id="6" name="Rectangle 13"/>
          <p:cNvSpPr>
            <a:spLocks noGrp="1" noChangeArrowheads="1"/>
          </p:cNvSpPr>
          <p:nvPr>
            <p:ph idx="4294967295"/>
          </p:nvPr>
        </p:nvSpPr>
        <p:spPr>
          <a:xfrm>
            <a:off x="1115616" y="1620736"/>
            <a:ext cx="7560840" cy="4013406"/>
          </a:xfrm>
        </p:spPr>
        <p:txBody>
          <a:bodyPr wrap="square" anchor="ctr">
            <a:spAutoFit/>
          </a:bodyPr>
          <a:lstStyle/>
          <a:p>
            <a:pPr eaLnBrk="1" hangingPunct="1">
              <a:lnSpc>
                <a:spcPct val="130000"/>
              </a:lnSpc>
              <a:spcBef>
                <a:spcPct val="0"/>
              </a:spcBef>
              <a:buFont typeface="Wingdings" pitchFamily="2" charset="2"/>
              <a:buChar char="l"/>
            </a:pPr>
            <a:r>
              <a:rPr lang="en-US" altLang="zh-TW" b="1" dirty="0" smtClean="0">
                <a:solidFill>
                  <a:srgbClr val="660066"/>
                </a:solidFill>
                <a:latin typeface="標楷體" pitchFamily="65" charset="-120"/>
                <a:ea typeface="標楷體" pitchFamily="65" charset="-120"/>
              </a:rPr>
              <a:t>12</a:t>
            </a:r>
            <a:r>
              <a:rPr lang="zh-TW" altLang="en-US" b="1" dirty="0" smtClean="0">
                <a:solidFill>
                  <a:srgbClr val="660066"/>
                </a:solidFill>
                <a:latin typeface="標楷體" pitchFamily="65" charset="-120"/>
                <a:ea typeface="標楷體" pitchFamily="65" charset="-120"/>
              </a:rPr>
              <a:t>年國教現況與未來</a:t>
            </a:r>
            <a:endParaRPr lang="en-US" altLang="zh-TW" b="1" dirty="0" smtClean="0">
              <a:solidFill>
                <a:srgbClr val="660066"/>
              </a:solidFill>
              <a:latin typeface="標楷體" pitchFamily="65" charset="-120"/>
              <a:ea typeface="標楷體" pitchFamily="65" charset="-120"/>
            </a:endParaRPr>
          </a:p>
          <a:p>
            <a:pPr eaLnBrk="1" hangingPunct="1">
              <a:lnSpc>
                <a:spcPct val="130000"/>
              </a:lnSpc>
              <a:spcBef>
                <a:spcPct val="0"/>
              </a:spcBef>
              <a:buFont typeface="Wingdings" pitchFamily="2" charset="2"/>
              <a:buChar char="l"/>
            </a:pPr>
            <a:r>
              <a:rPr lang="en-US" altLang="zh-TW" b="1" dirty="0" smtClean="0">
                <a:solidFill>
                  <a:srgbClr val="660066"/>
                </a:solidFill>
                <a:latin typeface="標楷體" pitchFamily="65" charset="-120"/>
                <a:ea typeface="標楷體" pitchFamily="65" charset="-120"/>
              </a:rPr>
              <a:t>107</a:t>
            </a:r>
            <a:r>
              <a:rPr lang="zh-TW" altLang="en-US" b="1" dirty="0" smtClean="0">
                <a:solidFill>
                  <a:srgbClr val="660066"/>
                </a:solidFill>
                <a:latin typeface="標楷體" pitchFamily="65" charset="-120"/>
                <a:ea typeface="標楷體" pitchFamily="65" charset="-120"/>
              </a:rPr>
              <a:t>學年度五專免試入學制度介紹</a:t>
            </a:r>
            <a:endParaRPr lang="en-US" altLang="zh-TW" b="1" dirty="0" smtClean="0">
              <a:solidFill>
                <a:srgbClr val="660066"/>
              </a:solidFill>
              <a:latin typeface="標楷體" pitchFamily="65" charset="-120"/>
              <a:ea typeface="標楷體" pitchFamily="65" charset="-120"/>
            </a:endParaRPr>
          </a:p>
          <a:p>
            <a:pPr eaLnBrk="1" hangingPunct="1">
              <a:lnSpc>
                <a:spcPct val="130000"/>
              </a:lnSpc>
              <a:spcBef>
                <a:spcPct val="0"/>
              </a:spcBef>
              <a:buFont typeface="Wingdings" pitchFamily="2" charset="2"/>
              <a:buChar char="l"/>
            </a:pPr>
            <a:r>
              <a:rPr lang="en-US" altLang="zh-TW" b="1" dirty="0" smtClean="0">
                <a:solidFill>
                  <a:srgbClr val="660066"/>
                </a:solidFill>
                <a:latin typeface="標楷體" pitchFamily="65" charset="-120"/>
                <a:ea typeface="標楷體" pitchFamily="65" charset="-120"/>
              </a:rPr>
              <a:t>107</a:t>
            </a:r>
            <a:r>
              <a:rPr lang="zh-TW" altLang="en-US" b="1" dirty="0">
                <a:solidFill>
                  <a:srgbClr val="660066"/>
                </a:solidFill>
                <a:latin typeface="標楷體" pitchFamily="65" charset="-120"/>
                <a:ea typeface="標楷體" pitchFamily="65" charset="-120"/>
              </a:rPr>
              <a:t>學年度五專</a:t>
            </a:r>
            <a:r>
              <a:rPr lang="zh-TW" altLang="en-US" b="1" dirty="0" smtClean="0">
                <a:solidFill>
                  <a:srgbClr val="660066"/>
                </a:solidFill>
                <a:latin typeface="標楷體" pitchFamily="65" charset="-120"/>
                <a:ea typeface="標楷體" pitchFamily="65" charset="-120"/>
              </a:rPr>
              <a:t>優先免試入學介紹</a:t>
            </a:r>
            <a:endParaRPr lang="en-US" altLang="zh-TW" b="1" dirty="0" smtClean="0">
              <a:solidFill>
                <a:srgbClr val="660066"/>
              </a:solidFill>
              <a:latin typeface="標楷體" pitchFamily="65" charset="-120"/>
              <a:ea typeface="標楷體" pitchFamily="65" charset="-120"/>
            </a:endParaRPr>
          </a:p>
          <a:p>
            <a:pPr eaLnBrk="1" hangingPunct="1">
              <a:lnSpc>
                <a:spcPct val="130000"/>
              </a:lnSpc>
              <a:spcBef>
                <a:spcPct val="0"/>
              </a:spcBef>
              <a:buFont typeface="Wingdings" pitchFamily="2" charset="2"/>
              <a:buChar char="l"/>
            </a:pPr>
            <a:r>
              <a:rPr lang="en-US" altLang="zh-TW" b="1" dirty="0">
                <a:solidFill>
                  <a:srgbClr val="660066"/>
                </a:solidFill>
                <a:latin typeface="標楷體" pitchFamily="65" charset="-120"/>
                <a:ea typeface="標楷體" pitchFamily="65" charset="-120"/>
              </a:rPr>
              <a:t>107</a:t>
            </a:r>
            <a:r>
              <a:rPr lang="zh-TW" altLang="en-US" b="1" dirty="0">
                <a:solidFill>
                  <a:srgbClr val="660066"/>
                </a:solidFill>
                <a:latin typeface="標楷體" pitchFamily="65" charset="-120"/>
                <a:ea typeface="標楷體" pitchFamily="65" charset="-120"/>
              </a:rPr>
              <a:t>學年度全國五專聯合免試入學招生資訊</a:t>
            </a:r>
            <a:endParaRPr lang="en-US" altLang="zh-TW" b="1" dirty="0">
              <a:solidFill>
                <a:srgbClr val="660066"/>
              </a:solidFill>
              <a:latin typeface="標楷體" pitchFamily="65" charset="-120"/>
              <a:ea typeface="標楷體" pitchFamily="65" charset="-120"/>
            </a:endParaRPr>
          </a:p>
          <a:p>
            <a:pPr eaLnBrk="1" hangingPunct="1">
              <a:lnSpc>
                <a:spcPct val="130000"/>
              </a:lnSpc>
              <a:spcBef>
                <a:spcPct val="0"/>
              </a:spcBef>
              <a:buFont typeface="Wingdings" pitchFamily="2" charset="2"/>
              <a:buChar char="l"/>
            </a:pPr>
            <a:r>
              <a:rPr lang="zh-TW" altLang="en-US" b="1" dirty="0" smtClean="0">
                <a:solidFill>
                  <a:srgbClr val="660066"/>
                </a:solidFill>
                <a:latin typeface="標楷體" pitchFamily="65" charset="-120"/>
                <a:ea typeface="標楷體" pitchFamily="65" charset="-120"/>
              </a:rPr>
              <a:t>中區招生學校及招生名額</a:t>
            </a:r>
          </a:p>
          <a:p>
            <a:pPr eaLnBrk="1" hangingPunct="1">
              <a:lnSpc>
                <a:spcPct val="130000"/>
              </a:lnSpc>
              <a:spcBef>
                <a:spcPct val="0"/>
              </a:spcBef>
              <a:buFont typeface="Wingdings" pitchFamily="2" charset="2"/>
              <a:buChar char="l"/>
            </a:pPr>
            <a:r>
              <a:rPr lang="zh-TW" altLang="en-US" b="1" dirty="0" smtClean="0">
                <a:solidFill>
                  <a:srgbClr val="660066"/>
                </a:solidFill>
                <a:latin typeface="標楷體" pitchFamily="65" charset="-120"/>
                <a:ea typeface="標楷體" pitchFamily="65" charset="-120"/>
              </a:rPr>
              <a:t>重要日程</a:t>
            </a:r>
          </a:p>
          <a:p>
            <a:pPr eaLnBrk="1" hangingPunct="1">
              <a:lnSpc>
                <a:spcPct val="130000"/>
              </a:lnSpc>
              <a:spcBef>
                <a:spcPct val="0"/>
              </a:spcBef>
              <a:buFont typeface="Wingdings" pitchFamily="2" charset="2"/>
              <a:buChar char="l"/>
            </a:pPr>
            <a:r>
              <a:rPr lang="zh-TW" altLang="en-US" b="1" dirty="0">
                <a:solidFill>
                  <a:srgbClr val="660066"/>
                </a:solidFill>
                <a:latin typeface="標楷體" pitchFamily="65" charset="-120"/>
                <a:ea typeface="標楷體" pitchFamily="65" charset="-120"/>
              </a:rPr>
              <a:t>成績採計說明</a:t>
            </a:r>
            <a:endParaRPr lang="zh-TW" altLang="en-US" b="1" dirty="0" smtClean="0">
              <a:solidFill>
                <a:srgbClr val="660066"/>
              </a:solidFill>
              <a:latin typeface="標楷體" pitchFamily="65" charset="-120"/>
              <a:ea typeface="標楷體" pitchFamily="65" charset="-120"/>
            </a:endParaRPr>
          </a:p>
        </p:txBody>
      </p:sp>
    </p:spTree>
    <p:extLst>
      <p:ext uri="{BB962C8B-B14F-4D97-AF65-F5344CB8AC3E}">
        <p14:creationId xmlns:p14="http://schemas.microsoft.com/office/powerpoint/2010/main" val="1637910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8011616" cy="487363"/>
          </a:xfrm>
        </p:spPr>
        <p:txBody>
          <a:bodyPr/>
          <a:lstStyle/>
          <a:p>
            <a:pPr algn="ctr"/>
            <a:r>
              <a:rPr lang="zh-TW"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招生學校名稱、代碼及免試名額</a:t>
            </a:r>
            <a:r>
              <a:rPr lang="zh-TW"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一覽表</a:t>
            </a:r>
            <a:endPar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248048632"/>
              </p:ext>
            </p:extLst>
          </p:nvPr>
        </p:nvGraphicFramePr>
        <p:xfrm>
          <a:off x="251520" y="1052739"/>
          <a:ext cx="8568951" cy="5472607"/>
        </p:xfrm>
        <a:graphic>
          <a:graphicData uri="http://schemas.openxmlformats.org/drawingml/2006/table">
            <a:tbl>
              <a:tblPr/>
              <a:tblGrid>
                <a:gridCol w="720080"/>
                <a:gridCol w="936104"/>
                <a:gridCol w="2088232"/>
                <a:gridCol w="881879"/>
                <a:gridCol w="605121"/>
                <a:gridCol w="433671"/>
                <a:gridCol w="539567"/>
                <a:gridCol w="539567"/>
                <a:gridCol w="539567"/>
                <a:gridCol w="427907"/>
                <a:gridCol w="428628"/>
                <a:gridCol w="428628"/>
              </a:tblGrid>
              <a:tr h="493319">
                <a:tc rowSpan="2">
                  <a:txBody>
                    <a:bodyPr/>
                    <a:lstStyle/>
                    <a:p>
                      <a:pPr algn="ctr">
                        <a:lnSpc>
                          <a:spcPts val="1400"/>
                        </a:lnSpc>
                        <a:spcAft>
                          <a:spcPts val="0"/>
                        </a:spcAft>
                      </a:pPr>
                      <a:r>
                        <a:rPr lang="zh-TW" sz="1600" b="1" kern="100" dirty="0">
                          <a:effectLst/>
                          <a:latin typeface="Times New Roman"/>
                          <a:ea typeface="標楷體"/>
                        </a:rPr>
                        <a:t>代碼</a:t>
                      </a:r>
                      <a:endParaRPr lang="zh-TW" sz="1600" kern="100" dirty="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校</a:t>
                      </a:r>
                      <a:r>
                        <a:rPr lang="en-US" sz="1600" b="1" kern="100">
                          <a:effectLst/>
                          <a:latin typeface="Times New Roman"/>
                          <a:ea typeface="標楷體"/>
                        </a:rPr>
                        <a:t>  </a:t>
                      </a:r>
                      <a:r>
                        <a:rPr lang="zh-TW" sz="1600" b="1" kern="100">
                          <a:effectLst/>
                          <a:latin typeface="Times New Roman"/>
                          <a:ea typeface="標楷體"/>
                        </a:rPr>
                        <a:t>名</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科別名稱</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一般生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solidFill>
                            <a:srgbClr val="000000"/>
                          </a:solidFill>
                          <a:effectLst/>
                          <a:latin typeface="Times New Roman"/>
                          <a:ea typeface="標楷體"/>
                        </a:rPr>
                        <a:t>大陸長期探親子女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gridSpan="7">
                  <a:txBody>
                    <a:bodyPr/>
                    <a:lstStyle/>
                    <a:p>
                      <a:pPr algn="ctr">
                        <a:lnSpc>
                          <a:spcPts val="1400"/>
                        </a:lnSpc>
                        <a:spcAft>
                          <a:spcPts val="0"/>
                        </a:spcAft>
                      </a:pPr>
                      <a:r>
                        <a:rPr lang="zh-TW" sz="1600" b="1" kern="100">
                          <a:effectLst/>
                          <a:latin typeface="Times New Roman"/>
                          <a:ea typeface="標楷體"/>
                        </a:rPr>
                        <a:t>外 加 名 額</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143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200"/>
                        </a:lnSpc>
                        <a:spcAft>
                          <a:spcPts val="0"/>
                        </a:spcAft>
                      </a:pPr>
                      <a:r>
                        <a:rPr lang="zh-TW" sz="1600" b="1" kern="100">
                          <a:effectLst/>
                          <a:latin typeface="Times New Roman"/>
                          <a:ea typeface="標楷體"/>
                        </a:rPr>
                        <a:t>原住民生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400"/>
                        </a:lnSpc>
                        <a:spcAft>
                          <a:spcPts val="0"/>
                        </a:spcAft>
                      </a:pPr>
                      <a:r>
                        <a:rPr lang="zh-TW" sz="1600" b="1" kern="100">
                          <a:effectLst/>
                          <a:latin typeface="Times New Roman"/>
                          <a:ea typeface="標楷體"/>
                        </a:rPr>
                        <a:t>身障生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派外人員子女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100"/>
                        </a:lnSpc>
                        <a:spcAft>
                          <a:spcPts val="0"/>
                        </a:spcAft>
                      </a:pPr>
                      <a:r>
                        <a:rPr lang="zh-TW" sz="1600" b="1" kern="100">
                          <a:effectLst/>
                          <a:latin typeface="Times New Roman"/>
                          <a:ea typeface="標楷體"/>
                        </a:rPr>
                        <a:t>境外科技人才子女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蒙藏生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僑生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退伍</a:t>
                      </a:r>
                      <a:endParaRPr lang="zh-TW" sz="1600" kern="100">
                        <a:effectLst/>
                        <a:latin typeface="Times New Roman"/>
                        <a:ea typeface="新細明體"/>
                      </a:endParaRPr>
                    </a:p>
                    <a:p>
                      <a:pPr algn="ctr">
                        <a:lnSpc>
                          <a:spcPts val="1200"/>
                        </a:lnSpc>
                        <a:spcAft>
                          <a:spcPts val="0"/>
                        </a:spcAft>
                      </a:pPr>
                      <a:r>
                        <a:rPr lang="zh-TW" sz="1600" b="1" kern="100">
                          <a:effectLst/>
                          <a:latin typeface="Times New Roman"/>
                          <a:ea typeface="標楷體"/>
                        </a:rPr>
                        <a:t>軍人</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276627">
                <a:tc rowSpan="11">
                  <a:txBody>
                    <a:bodyPr/>
                    <a:lstStyle/>
                    <a:p>
                      <a:pPr algn="ctr">
                        <a:lnSpc>
                          <a:spcPts val="1200"/>
                        </a:lnSpc>
                        <a:spcAft>
                          <a:spcPts val="0"/>
                        </a:spcAft>
                      </a:pPr>
                      <a:r>
                        <a:rPr lang="en-US" sz="1600" kern="100">
                          <a:effectLst/>
                          <a:latin typeface="Times New Roman"/>
                          <a:ea typeface="標楷體"/>
                        </a:rPr>
                        <a:t>211</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marL="1270" marR="10160" algn="ctr">
                        <a:lnSpc>
                          <a:spcPts val="1400"/>
                        </a:lnSpc>
                        <a:spcBef>
                          <a:spcPts val="200"/>
                        </a:spcBef>
                        <a:spcAft>
                          <a:spcPts val="200"/>
                        </a:spcAft>
                      </a:pPr>
                      <a:r>
                        <a:rPr lang="zh-TW" sz="1600" kern="100" dirty="0">
                          <a:effectLst/>
                          <a:latin typeface="Times New Roman"/>
                          <a:ea typeface="標楷體"/>
                        </a:rPr>
                        <a:t>國立臺中科技大學</a:t>
                      </a:r>
                      <a:endParaRPr lang="zh-TW" sz="16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zh-TW" sz="1600" kern="0">
                          <a:effectLst/>
                          <a:latin typeface="Times New Roman"/>
                          <a:ea typeface="標楷體"/>
                        </a:rPr>
                        <a:t>國際貿易與經營科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會計資訊科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63</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保險金融管理科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63</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dirty="0">
                          <a:effectLst/>
                          <a:latin typeface="Times New Roman"/>
                          <a:ea typeface="標楷體"/>
                        </a:rPr>
                        <a:t>企業管理科</a:t>
                      </a:r>
                      <a:endParaRPr lang="zh-TW" sz="16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63</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應用英語科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應用日語科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dirty="0">
                          <a:solidFill>
                            <a:srgbClr val="000080"/>
                          </a:solidFill>
                          <a:effectLst/>
                          <a:latin typeface="Times New Roman"/>
                          <a:ea typeface="標楷體"/>
                        </a:rPr>
                        <a:t>0</a:t>
                      </a:r>
                      <a:endParaRPr lang="zh-TW" sz="16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資訊管理科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dirty="0">
                          <a:effectLst/>
                          <a:latin typeface="Times New Roman"/>
                          <a:ea typeface="標楷體"/>
                        </a:rPr>
                        <a:t>資訊工程科</a:t>
                      </a:r>
                      <a:endParaRPr lang="zh-TW" sz="16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護理科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70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2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資訊應用菁英班</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20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55">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spc="-20">
                          <a:effectLst/>
                          <a:latin typeface="Times New Roman"/>
                          <a:ea typeface="標楷體"/>
                        </a:rPr>
                        <a:t>創意商品設計菁英班</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45463">
                <a:tc>
                  <a:txBody>
                    <a:bodyPr/>
                    <a:lstStyle/>
                    <a:p>
                      <a:pPr algn="ctr">
                        <a:lnSpc>
                          <a:spcPts val="1200"/>
                        </a:lnSpc>
                        <a:spcAft>
                          <a:spcPts val="0"/>
                        </a:spcAft>
                      </a:pPr>
                      <a:r>
                        <a:rPr lang="en-US" sz="1600" kern="100">
                          <a:effectLst/>
                          <a:latin typeface="Times New Roman"/>
                          <a:ea typeface="標楷體"/>
                        </a:rPr>
                        <a:t>212</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10795" algn="ctr">
                        <a:lnSpc>
                          <a:spcPts val="1400"/>
                        </a:lnSpc>
                        <a:spcBef>
                          <a:spcPts val="200"/>
                        </a:spcBef>
                        <a:spcAft>
                          <a:spcPts val="200"/>
                        </a:spcAft>
                      </a:pPr>
                      <a:r>
                        <a:rPr lang="zh-TW" sz="1600" kern="100">
                          <a:effectLst/>
                          <a:latin typeface="Times New Roman"/>
                          <a:ea typeface="標楷體"/>
                        </a:rPr>
                        <a:t>弘光科技大學</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zh-TW" sz="1600" kern="0">
                          <a:effectLst/>
                          <a:latin typeface="Times New Roman"/>
                          <a:ea typeface="標楷體"/>
                        </a:rPr>
                        <a:t>護理科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dirty="0">
                          <a:solidFill>
                            <a:srgbClr val="000080"/>
                          </a:solidFill>
                          <a:effectLst/>
                          <a:latin typeface="Times New Roman"/>
                          <a:ea typeface="標楷體"/>
                        </a:rPr>
                        <a:t>0</a:t>
                      </a:r>
                      <a:endParaRPr lang="zh-TW" sz="16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680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8011616" cy="487363"/>
          </a:xfrm>
        </p:spPr>
        <p:txBody>
          <a:bodyPr/>
          <a:lstStyle/>
          <a:p>
            <a:pPr algn="ctr"/>
            <a:r>
              <a:rPr lang="zh-TW"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招生學校名稱、代碼及免試名額</a:t>
            </a:r>
            <a:r>
              <a:rPr lang="zh-TW"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一覽表</a:t>
            </a:r>
            <a:endPar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791392953"/>
              </p:ext>
            </p:extLst>
          </p:nvPr>
        </p:nvGraphicFramePr>
        <p:xfrm>
          <a:off x="251520" y="980728"/>
          <a:ext cx="8712967" cy="5616626"/>
        </p:xfrm>
        <a:graphic>
          <a:graphicData uri="http://schemas.openxmlformats.org/drawingml/2006/table">
            <a:tbl>
              <a:tblPr/>
              <a:tblGrid>
                <a:gridCol w="792088"/>
                <a:gridCol w="792088"/>
                <a:gridCol w="1944216"/>
                <a:gridCol w="901203"/>
                <a:gridCol w="579393"/>
                <a:gridCol w="415232"/>
                <a:gridCol w="516626"/>
                <a:gridCol w="516626"/>
                <a:gridCol w="516626"/>
                <a:gridCol w="409714"/>
                <a:gridCol w="410403"/>
                <a:gridCol w="459376"/>
                <a:gridCol w="459376"/>
              </a:tblGrid>
              <a:tr h="347839">
                <a:tc rowSpan="2">
                  <a:txBody>
                    <a:bodyPr/>
                    <a:lstStyle/>
                    <a:p>
                      <a:pPr algn="ctr">
                        <a:lnSpc>
                          <a:spcPts val="1400"/>
                        </a:lnSpc>
                        <a:spcAft>
                          <a:spcPts val="0"/>
                        </a:spcAft>
                      </a:pPr>
                      <a:r>
                        <a:rPr lang="zh-TW" sz="1600" b="1" kern="100">
                          <a:effectLst/>
                          <a:latin typeface="Times New Roman"/>
                          <a:ea typeface="標楷體"/>
                        </a:rPr>
                        <a:t>代碼</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校</a:t>
                      </a:r>
                      <a:r>
                        <a:rPr lang="en-US" sz="1600" b="1" kern="100">
                          <a:effectLst/>
                          <a:latin typeface="Times New Roman"/>
                          <a:ea typeface="標楷體"/>
                        </a:rPr>
                        <a:t>  </a:t>
                      </a:r>
                      <a:r>
                        <a:rPr lang="zh-TW" sz="1600" b="1" kern="100">
                          <a:effectLst/>
                          <a:latin typeface="Times New Roman"/>
                          <a:ea typeface="標楷體"/>
                        </a:rPr>
                        <a:t>名</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科別名稱</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effectLst/>
                          <a:latin typeface="Times New Roman"/>
                          <a:ea typeface="標楷體"/>
                        </a:rPr>
                        <a:t>一般生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rowSpan="2">
                  <a:txBody>
                    <a:bodyPr/>
                    <a:lstStyle/>
                    <a:p>
                      <a:pPr algn="ctr">
                        <a:lnSpc>
                          <a:spcPts val="1400"/>
                        </a:lnSpc>
                        <a:spcAft>
                          <a:spcPts val="0"/>
                        </a:spcAft>
                      </a:pPr>
                      <a:r>
                        <a:rPr lang="zh-TW" sz="1600" b="1" kern="100">
                          <a:solidFill>
                            <a:srgbClr val="000000"/>
                          </a:solidFill>
                          <a:effectLst/>
                          <a:latin typeface="Times New Roman"/>
                          <a:ea typeface="標楷體"/>
                        </a:rPr>
                        <a:t>大陸長期探親子女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gridSpan="7">
                  <a:txBody>
                    <a:bodyPr/>
                    <a:lstStyle/>
                    <a:p>
                      <a:pPr algn="ctr">
                        <a:lnSpc>
                          <a:spcPts val="1400"/>
                        </a:lnSpc>
                        <a:spcAft>
                          <a:spcPts val="0"/>
                        </a:spcAft>
                      </a:pPr>
                      <a:r>
                        <a:rPr lang="zh-TW" sz="1600" b="1" kern="100">
                          <a:effectLst/>
                          <a:latin typeface="Times New Roman"/>
                          <a:ea typeface="標楷體"/>
                        </a:rPr>
                        <a:t>外 加 名 額</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17780" marR="17780" algn="ctr">
                        <a:lnSpc>
                          <a:spcPts val="900"/>
                        </a:lnSpc>
                        <a:spcAft>
                          <a:spcPts val="0"/>
                        </a:spcAft>
                      </a:pPr>
                      <a:r>
                        <a:rPr lang="en-US" sz="1600" kern="100">
                          <a:solidFill>
                            <a:srgbClr val="FF99CC"/>
                          </a:solidFill>
                          <a:effectLst/>
                          <a:latin typeface="Times New Roman"/>
                          <a:ea typeface="標楷體"/>
                        </a:rPr>
                        <a:t> </a:t>
                      </a:r>
                      <a:endParaRPr lang="zh-TW" sz="1600" kern="100">
                        <a:effectLst/>
                        <a:latin typeface="Times New Roman"/>
                        <a:ea typeface="新細明體"/>
                      </a:endParaRP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r>
              <a:tr h="71518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200"/>
                        </a:lnSpc>
                        <a:spcAft>
                          <a:spcPts val="0"/>
                        </a:spcAft>
                      </a:pPr>
                      <a:r>
                        <a:rPr lang="zh-TW" sz="1600" b="1" kern="100">
                          <a:effectLst/>
                          <a:latin typeface="Times New Roman"/>
                          <a:ea typeface="標楷體"/>
                        </a:rPr>
                        <a:t>原住民生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400"/>
                        </a:lnSpc>
                        <a:spcAft>
                          <a:spcPts val="0"/>
                        </a:spcAft>
                      </a:pPr>
                      <a:r>
                        <a:rPr lang="zh-TW" sz="1600" b="1" kern="100">
                          <a:effectLst/>
                          <a:latin typeface="Times New Roman"/>
                          <a:ea typeface="標楷體"/>
                        </a:rPr>
                        <a:t>身障生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派外人員子女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100"/>
                        </a:lnSpc>
                        <a:spcAft>
                          <a:spcPts val="0"/>
                        </a:spcAft>
                      </a:pPr>
                      <a:r>
                        <a:rPr lang="zh-TW" sz="1600" b="1" kern="100">
                          <a:effectLst/>
                          <a:latin typeface="Times New Roman"/>
                          <a:ea typeface="標楷體"/>
                        </a:rPr>
                        <a:t>境外科技人才子女</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蒙藏生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僑生</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ts val="1200"/>
                        </a:lnSpc>
                        <a:spcAft>
                          <a:spcPts val="0"/>
                        </a:spcAft>
                      </a:pPr>
                      <a:r>
                        <a:rPr lang="zh-TW" sz="1600" b="1" kern="100">
                          <a:effectLst/>
                          <a:latin typeface="Times New Roman"/>
                          <a:ea typeface="標楷體"/>
                        </a:rPr>
                        <a:t>退伍</a:t>
                      </a:r>
                      <a:endParaRPr lang="zh-TW" sz="1600" kern="100">
                        <a:effectLst/>
                        <a:latin typeface="Times New Roman"/>
                        <a:ea typeface="新細明體"/>
                      </a:endParaRPr>
                    </a:p>
                    <a:p>
                      <a:pPr algn="ctr">
                        <a:lnSpc>
                          <a:spcPts val="1200"/>
                        </a:lnSpc>
                        <a:spcAft>
                          <a:spcPts val="0"/>
                        </a:spcAft>
                      </a:pPr>
                      <a:r>
                        <a:rPr lang="zh-TW" sz="1600" b="1" kern="100">
                          <a:effectLst/>
                          <a:latin typeface="Times New Roman"/>
                          <a:ea typeface="標楷體"/>
                        </a:rPr>
                        <a:t>軍人</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vMerge="1">
                  <a:txBody>
                    <a:bodyPr/>
                    <a:lstStyle/>
                    <a:p>
                      <a:endParaRPr lang="zh-TW" altLang="en-US"/>
                    </a:p>
                  </a:txBody>
                  <a:tcPr/>
                </a:tc>
              </a:tr>
              <a:tr h="390100">
                <a:tc rowSpan="5">
                  <a:txBody>
                    <a:bodyPr/>
                    <a:lstStyle/>
                    <a:p>
                      <a:pPr algn="ctr">
                        <a:lnSpc>
                          <a:spcPts val="1200"/>
                        </a:lnSpc>
                        <a:spcAft>
                          <a:spcPts val="0"/>
                        </a:spcAft>
                      </a:pPr>
                      <a:r>
                        <a:rPr lang="en-US" sz="1600" kern="100">
                          <a:effectLst/>
                          <a:latin typeface="Times New Roman"/>
                          <a:ea typeface="標楷體"/>
                        </a:rPr>
                        <a:t>213</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marL="1270" marR="10160" algn="ctr">
                        <a:lnSpc>
                          <a:spcPts val="1400"/>
                        </a:lnSpc>
                        <a:spcBef>
                          <a:spcPts val="200"/>
                        </a:spcBef>
                        <a:spcAft>
                          <a:spcPts val="200"/>
                        </a:spcAft>
                      </a:pPr>
                      <a:r>
                        <a:rPr lang="zh-TW" sz="1600" kern="100">
                          <a:effectLst/>
                          <a:latin typeface="Times New Roman"/>
                          <a:ea typeface="標楷體"/>
                        </a:rPr>
                        <a:t>南開科技大學</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zh-TW" sz="1600" kern="0">
                          <a:effectLst/>
                          <a:latin typeface="Times New Roman"/>
                          <a:ea typeface="標楷體"/>
                        </a:rPr>
                        <a:t>電機與資訊技術科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42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0">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209679">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電子工程科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21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9926">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自動化工程科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工業管理科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21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應用外語科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21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rowSpan="11">
                  <a:txBody>
                    <a:bodyPr/>
                    <a:lstStyle/>
                    <a:p>
                      <a:pPr algn="ctr">
                        <a:lnSpc>
                          <a:spcPts val="1200"/>
                        </a:lnSpc>
                        <a:spcAft>
                          <a:spcPts val="0"/>
                        </a:spcAft>
                      </a:pPr>
                      <a:r>
                        <a:rPr lang="en-US" sz="1600" kern="100">
                          <a:effectLst/>
                          <a:latin typeface="Times New Roman"/>
                          <a:ea typeface="標楷體"/>
                        </a:rPr>
                        <a:t>214</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marL="1270" marR="10160" algn="ctr">
                        <a:lnSpc>
                          <a:spcPts val="1400"/>
                        </a:lnSpc>
                        <a:spcBef>
                          <a:spcPts val="200"/>
                        </a:spcBef>
                        <a:spcAft>
                          <a:spcPts val="200"/>
                        </a:spcAft>
                      </a:pPr>
                      <a:r>
                        <a:rPr lang="zh-TW" sz="1600" kern="100">
                          <a:effectLst/>
                          <a:latin typeface="Times New Roman"/>
                          <a:ea typeface="標楷體"/>
                        </a:rPr>
                        <a:t>仁德醫護管理專科學校</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zh-TW" sz="1600" kern="0">
                          <a:effectLst/>
                          <a:latin typeface="Times New Roman"/>
                          <a:ea typeface="標楷體"/>
                        </a:rPr>
                        <a:t>護理科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420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0">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7</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復健科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229</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0">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4</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224307">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醫事檢驗科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80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0">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視光學科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68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0">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生命關懷事業科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26</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口腔衛生學科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20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健康美容觀光科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23</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餐旅管理科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20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調理保健技術科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職業安全衛生科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195050">
                <a:tc vMerge="1">
                  <a:txBody>
                    <a:bodyPr/>
                    <a:lstStyle/>
                    <a:p>
                      <a:endParaRPr lang="zh-TW" altLang="en-US"/>
                    </a:p>
                  </a:txBody>
                  <a:tcPr/>
                </a:tc>
                <a:tc vMerge="1">
                  <a:txBody>
                    <a:bodyPr/>
                    <a:lstStyle/>
                    <a:p>
                      <a:endParaRPr lang="zh-TW" altLang="en-US"/>
                    </a:p>
                  </a:txBody>
                  <a:tcPr/>
                </a:tc>
                <a:tc>
                  <a:txBody>
                    <a:bodyPr/>
                    <a:lstStyle/>
                    <a:p>
                      <a:pPr>
                        <a:lnSpc>
                          <a:spcPts val="1200"/>
                        </a:lnSpc>
                        <a:spcAft>
                          <a:spcPts val="0"/>
                        </a:spcAft>
                      </a:pPr>
                      <a:r>
                        <a:rPr lang="zh-TW" sz="1600" kern="0">
                          <a:effectLst/>
                          <a:latin typeface="Times New Roman"/>
                          <a:ea typeface="標楷體"/>
                        </a:rPr>
                        <a:t>幼兒保育科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100">
                          <a:effectLst/>
                          <a:latin typeface="Times New Roman"/>
                          <a:ea typeface="標楷體"/>
                        </a:rPr>
                        <a:t>10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1</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00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682675">
                <a:tc>
                  <a:txBody>
                    <a:bodyPr/>
                    <a:lstStyle/>
                    <a:p>
                      <a:pPr algn="ctr">
                        <a:lnSpc>
                          <a:spcPts val="1200"/>
                        </a:lnSpc>
                        <a:spcAft>
                          <a:spcPts val="0"/>
                        </a:spcAft>
                      </a:pPr>
                      <a:r>
                        <a:rPr lang="en-US" sz="1600" kern="100">
                          <a:effectLst/>
                          <a:latin typeface="Times New Roman"/>
                          <a:ea typeface="標楷體"/>
                        </a:rPr>
                        <a:t>215</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10795">
                        <a:lnSpc>
                          <a:spcPts val="1400"/>
                        </a:lnSpc>
                        <a:spcBef>
                          <a:spcPts val="200"/>
                        </a:spcBef>
                        <a:spcAft>
                          <a:spcPts val="200"/>
                        </a:spcAft>
                      </a:pPr>
                      <a:r>
                        <a:rPr lang="zh-TW" sz="1600" kern="100">
                          <a:effectLst/>
                          <a:latin typeface="Times New Roman"/>
                          <a:ea typeface="標楷體"/>
                        </a:rPr>
                        <a:t>國立虎尾科技大學</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zh-TW" sz="1600" kern="0">
                          <a:effectLst/>
                          <a:latin typeface="Times New Roman"/>
                          <a:ea typeface="標楷體"/>
                        </a:rPr>
                        <a:t>精密機械工程科</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effectLst/>
                          <a:latin typeface="Times New Roman"/>
                          <a:ea typeface="標楷體"/>
                        </a:rPr>
                        <a:t>35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600" b="1" kern="100">
                          <a:solidFill>
                            <a:srgbClr val="000080"/>
                          </a:solidFill>
                          <a:effectLst/>
                          <a:latin typeface="Times New Roman"/>
                          <a:ea typeface="標楷體"/>
                        </a:rPr>
                        <a:t>0</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a:solidFill>
                            <a:srgbClr val="FFFFFF"/>
                          </a:solidFill>
                          <a:effectLst/>
                          <a:latin typeface="Times New Roman"/>
                          <a:ea typeface="標楷體"/>
                        </a:rPr>
                        <a:t> </a:t>
                      </a:r>
                      <a:endParaRPr lang="zh-TW" sz="1600" kern="10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r h="506317">
                <a:tc gridSpan="3">
                  <a:txBody>
                    <a:bodyPr/>
                    <a:lstStyle/>
                    <a:p>
                      <a:pPr indent="83820" algn="ctr">
                        <a:lnSpc>
                          <a:spcPts val="1200"/>
                        </a:lnSpc>
                        <a:spcAft>
                          <a:spcPts val="0"/>
                        </a:spcAft>
                      </a:pPr>
                      <a:r>
                        <a:rPr lang="zh-TW" sz="1600" kern="100">
                          <a:effectLst/>
                          <a:latin typeface="Times New Roman"/>
                          <a:ea typeface="標楷體"/>
                        </a:rPr>
                        <a:t>合</a:t>
                      </a:r>
                      <a:r>
                        <a:rPr lang="en-US" sz="1600" kern="100">
                          <a:effectLst/>
                          <a:latin typeface="Times New Roman"/>
                          <a:ea typeface="標楷體"/>
                        </a:rPr>
                        <a:t>   </a:t>
                      </a:r>
                      <a:r>
                        <a:rPr lang="zh-TW" sz="1600" kern="100">
                          <a:effectLst/>
                          <a:latin typeface="Times New Roman"/>
                          <a:ea typeface="標楷體"/>
                        </a:rPr>
                        <a:t>計</a:t>
                      </a:r>
                      <a:endParaRPr lang="zh-TW" sz="1600" kern="100">
                        <a:effectLst/>
                        <a:latin typeface="Times New Roman"/>
                        <a:ea typeface="新細明體"/>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1592</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15</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600" b="1" kern="0">
                          <a:solidFill>
                            <a:srgbClr val="000080"/>
                          </a:solidFill>
                          <a:effectLst/>
                          <a:latin typeface="Times New Roman"/>
                          <a:ea typeface="標楷體"/>
                        </a:rPr>
                        <a:t>28</a:t>
                      </a:r>
                      <a:endParaRPr lang="zh-TW" sz="16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900"/>
                        </a:lnSpc>
                        <a:spcAft>
                          <a:spcPts val="0"/>
                        </a:spcAft>
                      </a:pPr>
                      <a:r>
                        <a:rPr lang="en-US" sz="1600" kern="100" dirty="0">
                          <a:solidFill>
                            <a:srgbClr val="FF00FF"/>
                          </a:solidFill>
                          <a:effectLst/>
                          <a:latin typeface="Times New Roman"/>
                          <a:ea typeface="標楷體"/>
                        </a:rPr>
                        <a:t> </a:t>
                      </a:r>
                      <a:endParaRPr lang="zh-TW" sz="1600" kern="100" dirty="0">
                        <a:effectLst/>
                        <a:latin typeface="Times New Roman"/>
                        <a:ea typeface="新細明體"/>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59396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38150" y="152400"/>
            <a:ext cx="7086600" cy="487363"/>
          </a:xfrm>
        </p:spPr>
        <p:txBody>
          <a:bodyPr/>
          <a:lstStyle/>
          <a:p>
            <a:pPr algn="ctr" eaLnBrk="1" hangingPunct="1"/>
            <a:r>
              <a:rPr lang="zh-TW" altLang="en-US" sz="3600" b="1" dirty="0" smtClean="0">
                <a:solidFill>
                  <a:schemeClr val="tx1"/>
                </a:solidFill>
                <a:ea typeface="標楷體" pitchFamily="65" charset="-120"/>
              </a:rPr>
              <a:t>五專聯合免試入學報名注意事項</a:t>
            </a:r>
            <a:endParaRPr lang="zh-TW" altLang="en-US" sz="3600" b="1" dirty="0" smtClean="0">
              <a:ea typeface="新細明體" charset="-120"/>
            </a:endParaRPr>
          </a:p>
        </p:txBody>
      </p:sp>
      <p:sp>
        <p:nvSpPr>
          <p:cNvPr id="5" name="文字方塊 4"/>
          <p:cNvSpPr txBox="1"/>
          <p:nvPr/>
        </p:nvSpPr>
        <p:spPr>
          <a:xfrm>
            <a:off x="6581775" y="1433513"/>
            <a:ext cx="2562225" cy="2586037"/>
          </a:xfrm>
          <a:prstGeom prst="rect">
            <a:avLst/>
          </a:prstGeom>
          <a:noFill/>
        </p:spPr>
        <p:txBody>
          <a:bodyPr>
            <a:spAutoFit/>
          </a:bodyPr>
          <a:lstStyle/>
          <a:p>
            <a:pPr>
              <a:defRPr/>
            </a:pP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原住民生</a:t>
            </a:r>
            <a:r>
              <a:rPr lang="en-US" altLang="zh-TW"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免附證明</a:t>
            </a:r>
            <a:r>
              <a:rPr lang="en-US" altLang="zh-TW"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a:p>
            <a:pPr>
              <a:defRPr/>
            </a:pP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身心障礙生</a:t>
            </a:r>
            <a:endParaRPr lang="en-US" altLang="zh-TW" dirty="0">
              <a:latin typeface="標楷體" pitchFamily="65" charset="-120"/>
              <a:ea typeface="標楷體" pitchFamily="65" charset="-120"/>
            </a:endParaRPr>
          </a:p>
          <a:p>
            <a:pPr marL="0" lvl="4">
              <a:defRPr/>
            </a:pPr>
            <a:r>
              <a:rPr lang="en-US" altLang="zh-TW" dirty="0">
                <a:latin typeface="標楷體" pitchFamily="65" charset="-120"/>
                <a:ea typeface="標楷體" pitchFamily="65" charset="-120"/>
              </a:rPr>
              <a:t>3.</a:t>
            </a:r>
            <a:r>
              <a:rPr kumimoji="0" lang="zh-TW" altLang="en-US" dirty="0">
                <a:latin typeface="標楷體" pitchFamily="65" charset="-120"/>
                <a:ea typeface="標楷體" pitchFamily="65" charset="-120"/>
              </a:rPr>
              <a:t>境外優秀科學</a:t>
            </a:r>
            <a:endParaRPr kumimoji="0" lang="en-US" altLang="zh-TW" dirty="0">
              <a:latin typeface="標楷體" pitchFamily="65" charset="-120"/>
              <a:ea typeface="標楷體" pitchFamily="65" charset="-120"/>
            </a:endParaRPr>
          </a:p>
          <a:p>
            <a:pPr marL="0" lvl="4">
              <a:defRPr/>
            </a:pPr>
            <a:r>
              <a:rPr kumimoji="0" lang="zh-TW" altLang="en-US" dirty="0">
                <a:latin typeface="標楷體" pitchFamily="65" charset="-120"/>
                <a:ea typeface="標楷體" pitchFamily="65" charset="-120"/>
              </a:rPr>
              <a:t>  技術人才子女</a:t>
            </a:r>
            <a:endParaRPr kumimoji="0" lang="en-US" altLang="zh-TW" dirty="0">
              <a:latin typeface="標楷體" pitchFamily="65" charset="-120"/>
              <a:ea typeface="標楷體" pitchFamily="65" charset="-120"/>
            </a:endParaRPr>
          </a:p>
          <a:p>
            <a:pPr marL="0" lvl="4">
              <a:defRPr/>
            </a:pPr>
            <a:r>
              <a:rPr lang="en-US" altLang="zh-TW" dirty="0">
                <a:latin typeface="標楷體" pitchFamily="65" charset="-120"/>
                <a:ea typeface="標楷體" pitchFamily="65" charset="-120"/>
              </a:rPr>
              <a:t>4.</a:t>
            </a:r>
            <a:r>
              <a:rPr kumimoji="0" lang="zh-TW" altLang="en-US" dirty="0">
                <a:latin typeface="標楷體" pitchFamily="65" charset="-120"/>
                <a:ea typeface="標楷體" pitchFamily="65" charset="-120"/>
              </a:rPr>
              <a:t>政府派赴國外</a:t>
            </a:r>
            <a:endParaRPr kumimoji="0" lang="en-US" altLang="zh-TW" dirty="0">
              <a:latin typeface="標楷體" pitchFamily="65" charset="-120"/>
              <a:ea typeface="標楷體" pitchFamily="65" charset="-120"/>
            </a:endParaRPr>
          </a:p>
          <a:p>
            <a:pPr marL="0" lvl="4">
              <a:defRPr/>
            </a:pPr>
            <a:r>
              <a:rPr kumimoji="0" lang="zh-TW" altLang="en-US" dirty="0">
                <a:latin typeface="標楷體" pitchFamily="65" charset="-120"/>
                <a:ea typeface="標楷體" pitchFamily="65" charset="-120"/>
              </a:rPr>
              <a:t>  工作人員子女</a:t>
            </a:r>
            <a:endParaRPr kumimoji="0" lang="en-US" altLang="zh-TW" dirty="0">
              <a:latin typeface="標楷體" pitchFamily="65" charset="-120"/>
              <a:ea typeface="標楷體" pitchFamily="65" charset="-120"/>
            </a:endParaRPr>
          </a:p>
          <a:p>
            <a:pPr marL="0" lvl="4">
              <a:defRPr/>
            </a:pPr>
            <a:r>
              <a:rPr lang="en-US" altLang="zh-TW" dirty="0">
                <a:latin typeface="標楷體" pitchFamily="65" charset="-120"/>
                <a:ea typeface="標楷體" pitchFamily="65" charset="-120"/>
              </a:rPr>
              <a:t>5.</a:t>
            </a:r>
            <a:r>
              <a:rPr kumimoji="0" lang="zh-TW" altLang="en-US" dirty="0">
                <a:latin typeface="標楷體" pitchFamily="65" charset="-120"/>
                <a:ea typeface="標楷體" pitchFamily="65" charset="-120"/>
              </a:rPr>
              <a:t>蒙藏生</a:t>
            </a:r>
            <a:endParaRPr kumimoji="0" lang="en-US" altLang="zh-TW" dirty="0">
              <a:latin typeface="標楷體" pitchFamily="65" charset="-120"/>
              <a:ea typeface="標楷體" pitchFamily="65" charset="-120"/>
            </a:endParaRPr>
          </a:p>
          <a:p>
            <a:pPr>
              <a:defRPr/>
            </a:pP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僑生</a:t>
            </a:r>
            <a:endParaRPr lang="en-US" altLang="zh-TW" dirty="0">
              <a:latin typeface="標楷體" pitchFamily="65" charset="-120"/>
              <a:ea typeface="標楷體" pitchFamily="65" charset="-120"/>
            </a:endParaRPr>
          </a:p>
          <a:p>
            <a:pPr>
              <a:defRPr/>
            </a:pP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退伍軍人</a:t>
            </a:r>
          </a:p>
        </p:txBody>
      </p:sp>
      <p:sp>
        <p:nvSpPr>
          <p:cNvPr id="6" name="圓角矩形 5"/>
          <p:cNvSpPr>
            <a:spLocks noChangeArrowheads="1"/>
          </p:cNvSpPr>
          <p:nvPr/>
        </p:nvSpPr>
        <p:spPr bwMode="auto">
          <a:xfrm>
            <a:off x="2979738" y="966788"/>
            <a:ext cx="2087562" cy="501650"/>
          </a:xfrm>
          <a:prstGeom prst="roundRect">
            <a:avLst>
              <a:gd name="adj" fmla="val 16667"/>
            </a:avLst>
          </a:prstGeom>
          <a:solidFill>
            <a:srgbClr val="FF66FF"/>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b="1">
                <a:ea typeface="標楷體" pitchFamily="65" charset="-120"/>
              </a:rPr>
              <a:t>國中應屆畢業生</a:t>
            </a:r>
            <a:endParaRPr kumimoji="0" lang="zh-TW" altLang="en-US" sz="2000">
              <a:latin typeface="標楷體" pitchFamily="65" charset="-120"/>
              <a:ea typeface="標楷體" pitchFamily="65" charset="-120"/>
            </a:endParaRPr>
          </a:p>
        </p:txBody>
      </p:sp>
      <p:grpSp>
        <p:nvGrpSpPr>
          <p:cNvPr id="7" name="群組 6"/>
          <p:cNvGrpSpPr>
            <a:grpSpLocks/>
          </p:cNvGrpSpPr>
          <p:nvPr/>
        </p:nvGrpSpPr>
        <p:grpSpPr bwMode="auto">
          <a:xfrm>
            <a:off x="1639888" y="1481138"/>
            <a:ext cx="4860925" cy="1439862"/>
            <a:chOff x="1943708" y="1480901"/>
            <a:chExt cx="4860540" cy="1439454"/>
          </a:xfrm>
        </p:grpSpPr>
        <p:cxnSp>
          <p:nvCxnSpPr>
            <p:cNvPr id="8" name="直線接點 45"/>
            <p:cNvCxnSpPr>
              <a:cxnSpLocks noChangeShapeType="1"/>
            </p:cNvCxnSpPr>
            <p:nvPr/>
          </p:nvCxnSpPr>
          <p:spPr bwMode="auto">
            <a:xfrm>
              <a:off x="4385506" y="1480901"/>
              <a:ext cx="0" cy="57156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圓角矩形 48"/>
            <p:cNvSpPr>
              <a:spLocks noChangeArrowheads="1"/>
            </p:cNvSpPr>
            <p:nvPr/>
          </p:nvSpPr>
          <p:spPr bwMode="auto">
            <a:xfrm>
              <a:off x="1943708" y="2416299"/>
              <a:ext cx="1512168" cy="504056"/>
            </a:xfrm>
            <a:prstGeom prst="roundRect">
              <a:avLst>
                <a:gd name="adj" fmla="val 16667"/>
              </a:avLst>
            </a:prstGeom>
            <a:solidFill>
              <a:schemeClr val="bg1"/>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一般生</a:t>
              </a:r>
            </a:p>
          </p:txBody>
        </p:sp>
        <p:sp>
          <p:nvSpPr>
            <p:cNvPr id="10" name="圓角矩形 49"/>
            <p:cNvSpPr>
              <a:spLocks noChangeArrowheads="1"/>
            </p:cNvSpPr>
            <p:nvPr/>
          </p:nvSpPr>
          <p:spPr bwMode="auto">
            <a:xfrm>
              <a:off x="5292080" y="2412504"/>
              <a:ext cx="1512168" cy="504056"/>
            </a:xfrm>
            <a:prstGeom prst="roundRect">
              <a:avLst>
                <a:gd name="adj" fmla="val 16667"/>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特種生</a:t>
              </a:r>
            </a:p>
          </p:txBody>
        </p:sp>
        <p:cxnSp>
          <p:nvCxnSpPr>
            <p:cNvPr id="11" name="直線接點 50"/>
            <p:cNvCxnSpPr>
              <a:cxnSpLocks noChangeShapeType="1"/>
            </p:cNvCxnSpPr>
            <p:nvPr/>
          </p:nvCxnSpPr>
          <p:spPr bwMode="auto">
            <a:xfrm>
              <a:off x="2699792" y="2052464"/>
              <a:ext cx="334837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單箭頭接點 51"/>
            <p:cNvCxnSpPr>
              <a:cxnSpLocks noChangeShapeType="1"/>
              <a:endCxn id="9" idx="0"/>
            </p:cNvCxnSpPr>
            <p:nvPr/>
          </p:nvCxnSpPr>
          <p:spPr bwMode="auto">
            <a:xfrm>
              <a:off x="2699792" y="2052464"/>
              <a:ext cx="0" cy="363835"/>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單箭頭接點 52"/>
            <p:cNvCxnSpPr>
              <a:cxnSpLocks noChangeShapeType="1"/>
              <a:endCxn id="10" idx="0"/>
            </p:cNvCxnSpPr>
            <p:nvPr/>
          </p:nvCxnSpPr>
          <p:spPr bwMode="auto">
            <a:xfrm>
              <a:off x="6048164" y="2052464"/>
              <a:ext cx="0" cy="360040"/>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文字方塊 13"/>
          <p:cNvSpPr txBox="1">
            <a:spLocks noChangeArrowheads="1"/>
          </p:cNvSpPr>
          <p:nvPr/>
        </p:nvSpPr>
        <p:spPr bwMode="auto">
          <a:xfrm>
            <a:off x="3476625" y="21336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latin typeface="標楷體" pitchFamily="65" charset="-120"/>
                <a:ea typeface="標楷體" pitchFamily="65" charset="-120"/>
              </a:rPr>
              <a:t>填妥報名表</a:t>
            </a:r>
          </a:p>
        </p:txBody>
      </p:sp>
      <p:sp>
        <p:nvSpPr>
          <p:cNvPr id="15" name="圓角矩形 14"/>
          <p:cNvSpPr>
            <a:spLocks noChangeArrowheads="1"/>
          </p:cNvSpPr>
          <p:nvPr/>
        </p:nvSpPr>
        <p:spPr bwMode="auto">
          <a:xfrm>
            <a:off x="3260725" y="4556125"/>
            <a:ext cx="1527175" cy="744538"/>
          </a:xfrm>
          <a:prstGeom prst="roundRect">
            <a:avLst>
              <a:gd name="adj" fmla="val 16667"/>
            </a:avLst>
          </a:prstGeom>
          <a:solidFill>
            <a:srgbClr val="00EA6A"/>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dirty="0" smtClean="0">
                <a:latin typeface="標楷體" pitchFamily="65" charset="-120"/>
                <a:ea typeface="標楷體" pitchFamily="65" charset="-120"/>
              </a:rPr>
              <a:t>上網查詢</a:t>
            </a:r>
            <a:endParaRPr kumimoji="0" lang="en-US" altLang="zh-TW" sz="2000" dirty="0" smtClean="0">
              <a:latin typeface="標楷體" pitchFamily="65" charset="-120"/>
              <a:ea typeface="標楷體" pitchFamily="65" charset="-120"/>
            </a:endParaRPr>
          </a:p>
          <a:p>
            <a:pPr algn="ctr" eaLnBrk="1" hangingPunct="1"/>
            <a:r>
              <a:rPr kumimoji="0" lang="zh-TW" altLang="en-US" sz="2000" dirty="0">
                <a:latin typeface="標楷體" pitchFamily="65" charset="-120"/>
                <a:ea typeface="標楷體" pitchFamily="65" charset="-120"/>
              </a:rPr>
              <a:t>留意信箱</a:t>
            </a:r>
            <a:endParaRPr kumimoji="0" lang="en-US" altLang="zh-TW" sz="2000" dirty="0">
              <a:latin typeface="標楷體" pitchFamily="65" charset="-120"/>
              <a:ea typeface="標楷體" pitchFamily="65" charset="-120"/>
            </a:endParaRPr>
          </a:p>
          <a:p>
            <a:pPr algn="ctr" eaLnBrk="1" hangingPunct="1"/>
            <a:endParaRPr kumimoji="0" lang="zh-TW" altLang="en-US" sz="2000" dirty="0">
              <a:latin typeface="標楷體" pitchFamily="65" charset="-120"/>
              <a:ea typeface="標楷體" pitchFamily="65" charset="-120"/>
            </a:endParaRPr>
          </a:p>
        </p:txBody>
      </p:sp>
      <p:sp>
        <p:nvSpPr>
          <p:cNvPr id="16" name="文字方塊 15"/>
          <p:cNvSpPr txBox="1">
            <a:spLocks noChangeArrowheads="1"/>
          </p:cNvSpPr>
          <p:nvPr/>
        </p:nvSpPr>
        <p:spPr bwMode="auto">
          <a:xfrm>
            <a:off x="354459" y="3417025"/>
            <a:ext cx="24482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一般生</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pPr eaLnBrk="1" hangingPunct="1"/>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中低收入</a:t>
            </a:r>
            <a:r>
              <a:rPr lang="zh-TW" altLang="en-US" dirty="0" smtClean="0">
                <a:latin typeface="標楷體" pitchFamily="65" charset="-120"/>
                <a:ea typeface="標楷體" pitchFamily="65" charset="-120"/>
              </a:rPr>
              <a:t>戶</a:t>
            </a:r>
            <a:r>
              <a:rPr lang="en-US" altLang="zh-TW" dirty="0" smtClean="0">
                <a:latin typeface="標楷體" pitchFamily="65" charset="-120"/>
                <a:ea typeface="標楷體" pitchFamily="65" charset="-120"/>
              </a:rPr>
              <a:t>120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pPr eaLnBrk="1" hangingPunct="1"/>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低收入</a:t>
            </a:r>
            <a:r>
              <a:rPr lang="zh-TW" altLang="en-US" dirty="0" smtClean="0">
                <a:latin typeface="標楷體" pitchFamily="65" charset="-120"/>
                <a:ea typeface="標楷體" pitchFamily="65" charset="-120"/>
              </a:rPr>
              <a:t>戶及失業戶子女 </a:t>
            </a:r>
            <a:r>
              <a:rPr lang="en-US" altLang="zh-TW" dirty="0" smtClean="0">
                <a:latin typeface="標楷體" pitchFamily="65" charset="-120"/>
                <a:ea typeface="標楷體" pitchFamily="65" charset="-120"/>
              </a:rPr>
              <a:t>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pPr eaLnBrk="1" hangingPunct="1"/>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大陸長期探親子女 </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元</a:t>
            </a:r>
            <a:endParaRPr lang="en-US" altLang="zh-TW" dirty="0">
              <a:latin typeface="標楷體" pitchFamily="65" charset="-120"/>
              <a:ea typeface="標楷體" pitchFamily="65" charset="-120"/>
            </a:endParaRPr>
          </a:p>
        </p:txBody>
      </p:sp>
      <p:cxnSp>
        <p:nvCxnSpPr>
          <p:cNvPr id="17" name="直線單箭頭接點 16"/>
          <p:cNvCxnSpPr>
            <a:cxnSpLocks noChangeShapeType="1"/>
            <a:stCxn id="31" idx="2"/>
            <a:endCxn id="15" idx="0"/>
          </p:cNvCxnSpPr>
          <p:nvPr/>
        </p:nvCxnSpPr>
        <p:spPr bwMode="auto">
          <a:xfrm>
            <a:off x="4016375" y="4032250"/>
            <a:ext cx="7938" cy="523875"/>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圓角矩形 17"/>
          <p:cNvSpPr/>
          <p:nvPr/>
        </p:nvSpPr>
        <p:spPr bwMode="auto">
          <a:xfrm>
            <a:off x="3260725" y="5805488"/>
            <a:ext cx="1516063" cy="719137"/>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zh-TW" altLang="en-US" sz="2000" dirty="0">
                <a:latin typeface="標楷體" panose="03000509000000000000" pitchFamily="65" charset="-120"/>
                <a:ea typeface="標楷體" panose="03000509000000000000" pitchFamily="65" charset="-120"/>
              </a:rPr>
              <a:t>現場登記分發報到</a:t>
            </a:r>
          </a:p>
        </p:txBody>
      </p:sp>
      <p:sp>
        <p:nvSpPr>
          <p:cNvPr id="19" name="文字方塊 18"/>
          <p:cNvSpPr txBox="1"/>
          <p:nvPr/>
        </p:nvSpPr>
        <p:spPr>
          <a:xfrm>
            <a:off x="2855913" y="4094163"/>
            <a:ext cx="4030662" cy="400050"/>
          </a:xfrm>
          <a:prstGeom prst="rect">
            <a:avLst/>
          </a:prstGeom>
          <a:noFill/>
        </p:spPr>
        <p:txBody>
          <a:bodyPr wrap="none">
            <a:spAutoFit/>
          </a:bodyPr>
          <a:lstStyle/>
          <a:p>
            <a:pPr>
              <a:defRPr/>
            </a:pPr>
            <a:r>
              <a:rPr lang="zh-TW" altLang="en-US" sz="20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集體報名、老師協助繳交報名資料</a:t>
            </a:r>
          </a:p>
        </p:txBody>
      </p:sp>
      <p:sp>
        <p:nvSpPr>
          <p:cNvPr id="20" name="文字方塊 19"/>
          <p:cNvSpPr txBox="1"/>
          <p:nvPr/>
        </p:nvSpPr>
        <p:spPr>
          <a:xfrm>
            <a:off x="4787900" y="4645025"/>
            <a:ext cx="1928733" cy="584775"/>
          </a:xfrm>
          <a:prstGeom prst="rect">
            <a:avLst/>
          </a:prstGeom>
          <a:noFill/>
        </p:spPr>
        <p:txBody>
          <a:bodyPr wrap="none">
            <a:spAutoFit/>
          </a:bodyPr>
          <a:lstStyle/>
          <a:p>
            <a:pPr>
              <a:defRPr/>
            </a:pPr>
            <a:r>
              <a:rPr lang="en-US" altLang="zh-TW" sz="1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7/2</a:t>
            </a:r>
            <a:r>
              <a:rPr lang="zh-TW" altLang="en-US" sz="1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完成</a:t>
            </a: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確認工作</a:t>
            </a:r>
            <a:endParaRPr lang="en-US" altLang="zh-TW"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defRPr/>
            </a:pPr>
            <a:r>
              <a:rPr lang="en-US" altLang="zh-TW" sz="1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7/6</a:t>
            </a:r>
            <a:r>
              <a:rPr lang="zh-TW" altLang="en-US" sz="1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寄</a:t>
            </a: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發成績通知單</a:t>
            </a:r>
          </a:p>
        </p:txBody>
      </p:sp>
      <p:cxnSp>
        <p:nvCxnSpPr>
          <p:cNvPr id="21" name="直線單箭頭接點 20"/>
          <p:cNvCxnSpPr>
            <a:cxnSpLocks noChangeShapeType="1"/>
          </p:cNvCxnSpPr>
          <p:nvPr/>
        </p:nvCxnSpPr>
        <p:spPr bwMode="auto">
          <a:xfrm>
            <a:off x="4024313" y="5319713"/>
            <a:ext cx="7937" cy="523875"/>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文字方塊 21"/>
          <p:cNvSpPr txBox="1"/>
          <p:nvPr/>
        </p:nvSpPr>
        <p:spPr>
          <a:xfrm>
            <a:off x="1984375" y="5348288"/>
            <a:ext cx="5102225" cy="368300"/>
          </a:xfrm>
          <a:prstGeom prst="rect">
            <a:avLst/>
          </a:prstGeom>
          <a:noFill/>
        </p:spPr>
        <p:txBody>
          <a:bodyPr>
            <a:spAutoFit/>
          </a:bodyPr>
          <a:lstStyle/>
          <a:p>
            <a:pPr>
              <a:defRPr/>
            </a:pP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7/11</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t>
            </a:r>
            <a:r>
              <a:rPr lang="zh-TW" altLang="en-US"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報到通知單、畢業證書正本、身分證明文件</a:t>
            </a:r>
          </a:p>
        </p:txBody>
      </p:sp>
      <p:cxnSp>
        <p:nvCxnSpPr>
          <p:cNvPr id="23" name="直線單箭頭接點 22"/>
          <p:cNvCxnSpPr>
            <a:cxnSpLocks noChangeShapeType="1"/>
            <a:stCxn id="18" idx="3"/>
            <a:endCxn id="24" idx="1"/>
          </p:cNvCxnSpPr>
          <p:nvPr/>
        </p:nvCxnSpPr>
        <p:spPr bwMode="auto">
          <a:xfrm>
            <a:off x="4776788" y="6165850"/>
            <a:ext cx="1079500" cy="7938"/>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圓角矩形 23"/>
          <p:cNvSpPr>
            <a:spLocks noChangeArrowheads="1"/>
          </p:cNvSpPr>
          <p:nvPr/>
        </p:nvSpPr>
        <p:spPr bwMode="auto">
          <a:xfrm>
            <a:off x="5856288" y="5813425"/>
            <a:ext cx="2100262" cy="719138"/>
          </a:xfrm>
          <a:prstGeom prst="roundRect">
            <a:avLst>
              <a:gd name="adj" fmla="val 16667"/>
            </a:avLst>
          </a:prstGeom>
          <a:solidFill>
            <a:srgbClr val="99FF33"/>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dirty="0" smtClean="0">
                <a:latin typeface="標楷體" pitchFamily="65" charset="-120"/>
                <a:ea typeface="標楷體" pitchFamily="65" charset="-120"/>
              </a:rPr>
              <a:t>參加分區免試報到或續</a:t>
            </a:r>
            <a:r>
              <a:rPr kumimoji="0" lang="zh-TW" altLang="en-US" sz="2000" dirty="0">
                <a:latin typeface="標楷體" pitchFamily="65" charset="-120"/>
                <a:ea typeface="標楷體" pitchFamily="65" charset="-120"/>
              </a:rPr>
              <a:t>招作業</a:t>
            </a:r>
          </a:p>
        </p:txBody>
      </p:sp>
      <p:sp>
        <p:nvSpPr>
          <p:cNvPr id="25" name="文字方塊 24"/>
          <p:cNvSpPr txBox="1"/>
          <p:nvPr/>
        </p:nvSpPr>
        <p:spPr>
          <a:xfrm>
            <a:off x="4876800" y="6237288"/>
            <a:ext cx="1157288" cy="400050"/>
          </a:xfrm>
          <a:prstGeom prst="rect">
            <a:avLst/>
          </a:prstGeom>
          <a:noFill/>
        </p:spPr>
        <p:txBody>
          <a:bodyPr wrap="none">
            <a:spAutoFit/>
          </a:bodyPr>
          <a:lstStyle/>
          <a:p>
            <a:pPr>
              <a:defRPr/>
            </a:pPr>
            <a:r>
              <a:rPr lang="zh-TW" altLang="en-US" sz="20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未錄取</a:t>
            </a:r>
          </a:p>
        </p:txBody>
      </p:sp>
      <p:grpSp>
        <p:nvGrpSpPr>
          <p:cNvPr id="26" name="群組 25"/>
          <p:cNvGrpSpPr>
            <a:grpSpLocks/>
          </p:cNvGrpSpPr>
          <p:nvPr/>
        </p:nvGrpSpPr>
        <p:grpSpPr bwMode="auto">
          <a:xfrm>
            <a:off x="1352550" y="5813425"/>
            <a:ext cx="1908175" cy="823913"/>
            <a:chOff x="1655676" y="5813226"/>
            <a:chExt cx="1909353" cy="824196"/>
          </a:xfrm>
        </p:grpSpPr>
        <p:sp>
          <p:nvSpPr>
            <p:cNvPr id="27" name="圓角矩形 70"/>
            <p:cNvSpPr>
              <a:spLocks noChangeArrowheads="1"/>
            </p:cNvSpPr>
            <p:nvPr/>
          </p:nvSpPr>
          <p:spPr bwMode="auto">
            <a:xfrm>
              <a:off x="1655676" y="5813226"/>
              <a:ext cx="1044116" cy="720081"/>
            </a:xfrm>
            <a:prstGeom prst="roundRect">
              <a:avLst>
                <a:gd name="adj" fmla="val 16667"/>
              </a:avLst>
            </a:prstGeom>
            <a:solidFill>
              <a:srgbClr val="99FF33"/>
            </a:solidFill>
            <a:ln w="9525" algn="ctr">
              <a:solidFill>
                <a:schemeClr val="tx1"/>
              </a:solidFill>
              <a:round/>
              <a:headEnd/>
              <a:tailEnd/>
            </a:ln>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a:latin typeface="標楷體" pitchFamily="65" charset="-120"/>
                  <a:ea typeface="標楷體" pitchFamily="65" charset="-120"/>
                </a:rPr>
                <a:t>快樂五專生</a:t>
              </a:r>
            </a:p>
          </p:txBody>
        </p:sp>
        <p:cxnSp>
          <p:nvCxnSpPr>
            <p:cNvPr id="28" name="直線單箭頭接點 71"/>
            <p:cNvCxnSpPr>
              <a:cxnSpLocks noChangeShapeType="1"/>
              <a:stCxn id="18" idx="1"/>
            </p:cNvCxnSpPr>
            <p:nvPr/>
          </p:nvCxnSpPr>
          <p:spPr bwMode="auto">
            <a:xfrm flipH="1">
              <a:off x="2699792" y="6165304"/>
              <a:ext cx="865237" cy="0"/>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文字方塊 28"/>
            <p:cNvSpPr txBox="1"/>
            <p:nvPr/>
          </p:nvSpPr>
          <p:spPr>
            <a:xfrm>
              <a:off x="2758081" y="6237235"/>
              <a:ext cx="697343" cy="400187"/>
            </a:xfrm>
            <a:prstGeom prst="rect">
              <a:avLst/>
            </a:prstGeom>
            <a:noFill/>
          </p:spPr>
          <p:txBody>
            <a:bodyPr wrap="none">
              <a:spAutoFit/>
            </a:bodyPr>
            <a:lstStyle/>
            <a:p>
              <a:pPr>
                <a:defRPr/>
              </a:pPr>
              <a:r>
                <a:rPr lang="zh-TW" altLang="en-US" sz="20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錄取</a:t>
              </a:r>
            </a:p>
          </p:txBody>
        </p:sp>
      </p:grpSp>
      <p:grpSp>
        <p:nvGrpSpPr>
          <p:cNvPr id="30" name="群組 29"/>
          <p:cNvGrpSpPr>
            <a:grpSpLocks/>
          </p:cNvGrpSpPr>
          <p:nvPr/>
        </p:nvGrpSpPr>
        <p:grpSpPr bwMode="auto">
          <a:xfrm>
            <a:off x="2395538" y="2916238"/>
            <a:ext cx="3348037" cy="1116012"/>
            <a:chOff x="2699792" y="2916560"/>
            <a:chExt cx="3348372" cy="1116124"/>
          </a:xfrm>
        </p:grpSpPr>
        <p:sp>
          <p:nvSpPr>
            <p:cNvPr id="31" name="圓角矩形 30"/>
            <p:cNvSpPr/>
            <p:nvPr/>
          </p:nvSpPr>
          <p:spPr bwMode="auto">
            <a:xfrm>
              <a:off x="3549189" y="3529396"/>
              <a:ext cx="1541617" cy="50328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zh-TW" altLang="en-US" sz="2000" dirty="0">
                  <a:latin typeface="標楷體" panose="03000509000000000000" pitchFamily="65" charset="-120"/>
                  <a:ea typeface="標楷體" panose="03000509000000000000" pitchFamily="65" charset="-120"/>
                </a:rPr>
                <a:t>繳交報名費</a:t>
              </a:r>
            </a:p>
          </p:txBody>
        </p:sp>
        <p:cxnSp>
          <p:nvCxnSpPr>
            <p:cNvPr id="32" name="直線接點 80"/>
            <p:cNvCxnSpPr>
              <a:cxnSpLocks noChangeShapeType="1"/>
            </p:cNvCxnSpPr>
            <p:nvPr/>
          </p:nvCxnSpPr>
          <p:spPr bwMode="auto">
            <a:xfrm>
              <a:off x="2699792" y="3312604"/>
              <a:ext cx="334837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單箭頭接點 81"/>
            <p:cNvCxnSpPr>
              <a:cxnSpLocks noChangeShapeType="1"/>
              <a:stCxn id="10" idx="2"/>
            </p:cNvCxnSpPr>
            <p:nvPr/>
          </p:nvCxnSpPr>
          <p:spPr bwMode="auto">
            <a:xfrm>
              <a:off x="6048164" y="2916560"/>
              <a:ext cx="0" cy="396044"/>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單箭頭接點 82"/>
            <p:cNvCxnSpPr>
              <a:cxnSpLocks noChangeShapeType="1"/>
              <a:stCxn id="9" idx="2"/>
            </p:cNvCxnSpPr>
            <p:nvPr/>
          </p:nvCxnSpPr>
          <p:spPr bwMode="auto">
            <a:xfrm>
              <a:off x="2699792" y="2920355"/>
              <a:ext cx="0" cy="392249"/>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單箭頭接點 84"/>
            <p:cNvCxnSpPr>
              <a:cxnSpLocks noChangeShapeType="1"/>
              <a:endCxn id="31" idx="0"/>
            </p:cNvCxnSpPr>
            <p:nvPr/>
          </p:nvCxnSpPr>
          <p:spPr bwMode="auto">
            <a:xfrm>
              <a:off x="4319972" y="3312604"/>
              <a:ext cx="0" cy="216024"/>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文字方塊 35"/>
            <p:cNvSpPr txBox="1"/>
            <p:nvPr/>
          </p:nvSpPr>
          <p:spPr>
            <a:xfrm>
              <a:off x="3455518" y="2992768"/>
              <a:ext cx="1916304" cy="338171"/>
            </a:xfrm>
            <a:prstGeom prst="rect">
              <a:avLst/>
            </a:prstGeom>
            <a:noFill/>
          </p:spPr>
          <p:txBody>
            <a:bodyPr>
              <a:spAutoFit/>
            </a:bodyPr>
            <a:lstStyle/>
            <a:p>
              <a:pPr>
                <a:defRPr/>
              </a:pP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學生、監護人簽名</a:t>
              </a:r>
            </a:p>
          </p:txBody>
        </p:sp>
      </p:grpSp>
      <p:sp>
        <p:nvSpPr>
          <p:cNvPr id="37" name="文字方塊 36"/>
          <p:cNvSpPr txBox="1"/>
          <p:nvPr/>
        </p:nvSpPr>
        <p:spPr>
          <a:xfrm>
            <a:off x="5106988" y="923925"/>
            <a:ext cx="1169987" cy="585788"/>
          </a:xfrm>
          <a:prstGeom prst="rect">
            <a:avLst/>
          </a:prstGeom>
          <a:noFill/>
        </p:spPr>
        <p:txBody>
          <a:bodyPr>
            <a:spAutoFit/>
          </a:bodyPr>
          <a:lstStyle/>
          <a:p>
            <a:pPr>
              <a:defRPr/>
            </a:pPr>
            <a:r>
              <a:rPr lang="zh-TW" altLang="en-US" sz="1600" b="1" dirty="0">
                <a:effectLst>
                  <a:outerShdw blurRad="38100" dist="38100" dir="2700000" algn="tl">
                    <a:srgbClr val="000000">
                      <a:alpha val="43137"/>
                    </a:srgbClr>
                  </a:outerShdw>
                </a:effectLst>
                <a:latin typeface="標楷體" pitchFamily="65" charset="-120"/>
                <a:ea typeface="標楷體" pitchFamily="65" charset="-120"/>
              </a:rPr>
              <a:t>購買簡章</a:t>
            </a:r>
            <a:endParaRPr lang="en-US" altLang="zh-TW" sz="1600" b="1" dirty="0">
              <a:effectLst>
                <a:outerShdw blurRad="38100" dist="38100" dir="2700000" algn="tl">
                  <a:srgbClr val="000000">
                    <a:alpha val="43137"/>
                  </a:srgbClr>
                </a:outerShdw>
              </a:effectLst>
              <a:latin typeface="標楷體" pitchFamily="65" charset="-120"/>
              <a:ea typeface="標楷體" pitchFamily="65" charset="-120"/>
            </a:endParaRPr>
          </a:p>
          <a:p>
            <a:pPr>
              <a:defRPr/>
            </a:pPr>
            <a:r>
              <a:rPr lang="en-US" altLang="zh-TW" sz="1600" b="1" dirty="0" smtClean="0">
                <a:effectLst>
                  <a:outerShdw blurRad="38100" dist="38100" dir="2700000" algn="tl">
                    <a:srgbClr val="000000">
                      <a:alpha val="43137"/>
                    </a:srgbClr>
                  </a:outerShdw>
                </a:effectLst>
                <a:latin typeface="標楷體" pitchFamily="65" charset="-120"/>
                <a:ea typeface="標楷體" pitchFamily="65" charset="-120"/>
              </a:rPr>
              <a:t>107.1.15</a:t>
            </a:r>
            <a:endParaRPr lang="zh-TW" altLang="en-US" sz="1600"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38" name="文字方塊 37"/>
          <p:cNvSpPr txBox="1"/>
          <p:nvPr/>
        </p:nvSpPr>
        <p:spPr>
          <a:xfrm>
            <a:off x="4810125" y="3487738"/>
            <a:ext cx="1415772" cy="584775"/>
          </a:xfrm>
          <a:prstGeom prst="rect">
            <a:avLst/>
          </a:prstGeom>
          <a:noFill/>
        </p:spPr>
        <p:txBody>
          <a:bodyPr wrap="none">
            <a:spAutoFit/>
          </a:bodyPr>
          <a:lstStyle/>
          <a:p>
            <a:pPr>
              <a:defRPr/>
            </a:pP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規定期限內</a:t>
            </a:r>
            <a:endParaRPr lang="en-US" altLang="zh-TW"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defRPr/>
            </a:pPr>
            <a:r>
              <a:rPr lang="en-US" altLang="zh-TW" sz="1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107/6/20~7/2</a:t>
            </a:r>
            <a:endPar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6113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circle(in)">
                                      <p:cBhvr>
                                        <p:cTn id="29" dur="2000"/>
                                        <p:tgtEl>
                                          <p:spTgt spid="38"/>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downLeft)">
                                      <p:cBhvr>
                                        <p:cTn id="38" dur="500"/>
                                        <p:tgtEl>
                                          <p:spTgt spid="19"/>
                                        </p:tgtEl>
                                      </p:cBhvr>
                                    </p:animEffect>
                                  </p:childTnLst>
                                </p:cTn>
                              </p:par>
                              <p:par>
                                <p:cTn id="39" presetID="18" presetClass="entr" presetSubtype="12"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Left)">
                                      <p:cBhvr>
                                        <p:cTn id="41" dur="5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strips(down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amond(in)">
                                      <p:cBhvr>
                                        <p:cTn id="52" dur="2000"/>
                                        <p:tgtEl>
                                          <p:spTgt spid="22"/>
                                        </p:tgtEl>
                                      </p:cBhvr>
                                    </p:animEffect>
                                  </p:childTnLst>
                                </p:cTn>
                              </p:par>
                              <p:par>
                                <p:cTn id="53" presetID="8"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amond(in)">
                                      <p:cBhvr>
                                        <p:cTn id="55" dur="2000"/>
                                        <p:tgtEl>
                                          <p:spTgt spid="21"/>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amond(in)">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p:bldP spid="15" grpId="0" animBg="1"/>
      <p:bldP spid="16" grpId="0"/>
      <p:bldP spid="18" grpId="0" animBg="1"/>
      <p:bldP spid="19" grpId="0"/>
      <p:bldP spid="20" grpId="0"/>
      <p:bldP spid="22" grpId="0"/>
      <p:bldP spid="24" grpId="0" animBg="1"/>
      <p:bldP spid="25"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2008" y="836712"/>
            <a:ext cx="8458200" cy="1138064"/>
          </a:xfrm>
        </p:spPr>
        <p:txBody>
          <a:bodyPr/>
          <a:lstStyle/>
          <a:p>
            <a:r>
              <a:rPr lang="zh-TW" altLang="en-US" sz="3200" dirty="0" smtClean="0">
                <a:latin typeface="標楷體" pitchFamily="65" charset="-120"/>
                <a:ea typeface="標楷體" pitchFamily="65" charset="-120"/>
                <a:cs typeface="Times New Roman" pitchFamily="18" charset="0"/>
              </a:rPr>
              <a:t>五專聯合免試</a:t>
            </a:r>
            <a:r>
              <a:rPr lang="zh-TW" altLang="en-US" sz="3200" dirty="0">
                <a:latin typeface="標楷體" pitchFamily="65" charset="-120"/>
                <a:ea typeface="標楷體" pitchFamily="65" charset="-120"/>
                <a:cs typeface="Times New Roman" pitchFamily="18" charset="0"/>
              </a:rPr>
              <a:t>入學超額比序總積分滿分</a:t>
            </a:r>
            <a:r>
              <a:rPr lang="en-US" altLang="zh-TW" sz="3200" dirty="0">
                <a:latin typeface="標楷體" pitchFamily="65" charset="-120"/>
                <a:ea typeface="標楷體" pitchFamily="65" charset="-120"/>
                <a:cs typeface="Times New Roman" pitchFamily="18" charset="0"/>
              </a:rPr>
              <a:t>50</a:t>
            </a:r>
            <a:r>
              <a:rPr lang="zh-TW" altLang="en-US" sz="3200" dirty="0">
                <a:latin typeface="標楷體" pitchFamily="65" charset="-120"/>
                <a:ea typeface="標楷體" pitchFamily="65" charset="-120"/>
                <a:cs typeface="Times New Roman" pitchFamily="18" charset="0"/>
              </a:rPr>
              <a:t>分，共採計七個主項目，</a:t>
            </a:r>
            <a:r>
              <a:rPr lang="zh-TW" altLang="en-US" sz="3200" dirty="0" smtClean="0">
                <a:latin typeface="標楷體" pitchFamily="65" charset="-120"/>
                <a:ea typeface="標楷體" pitchFamily="65" charset="-120"/>
                <a:cs typeface="Times New Roman" pitchFamily="18" charset="0"/>
              </a:rPr>
              <a:t>各項比序項目</a:t>
            </a:r>
            <a:r>
              <a:rPr lang="zh-TW" altLang="en-US" sz="3200" dirty="0">
                <a:latin typeface="標楷體" pitchFamily="65" charset="-120"/>
                <a:ea typeface="標楷體" pitchFamily="65" charset="-120"/>
                <a:cs typeface="Times New Roman" pitchFamily="18" charset="0"/>
              </a:rPr>
              <a:t>說明如下</a:t>
            </a:r>
            <a:r>
              <a:rPr lang="en-US" altLang="zh-TW" sz="3200" dirty="0" smtClean="0">
                <a:latin typeface="標楷體" pitchFamily="65" charset="-120"/>
                <a:ea typeface="標楷體" pitchFamily="65" charset="-120"/>
                <a:cs typeface="Times New Roman" pitchFamily="18" charset="0"/>
              </a:rPr>
              <a:t>:</a:t>
            </a:r>
            <a:endParaRPr lang="en-US" altLang="zh-TW" sz="3200" dirty="0">
              <a:latin typeface="標楷體" pitchFamily="65" charset="-120"/>
              <a:ea typeface="標楷體" pitchFamily="65" charset="-120"/>
              <a:cs typeface="Times New Roman" pitchFamily="18" charset="0"/>
            </a:endParaRPr>
          </a:p>
        </p:txBody>
      </p:sp>
      <p:sp>
        <p:nvSpPr>
          <p:cNvPr id="5" name="標題 1"/>
          <p:cNvSpPr txBox="1">
            <a:spLocks/>
          </p:cNvSpPr>
          <p:nvPr/>
        </p:nvSpPr>
        <p:spPr bwMode="gray">
          <a:xfrm>
            <a:off x="117409" y="152400"/>
            <a:ext cx="7554913"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TW" altLang="en-US" sz="3600" b="1" dirty="0" smtClean="0">
                <a:latin typeface="標楷體" pitchFamily="65" charset="-120"/>
                <a:ea typeface="標楷體" pitchFamily="65" charset="-120"/>
              </a:rPr>
              <a:t>五專聯合免試</a:t>
            </a:r>
            <a:r>
              <a:rPr lang="zh-TW" altLang="en-US" sz="3600" b="1" dirty="0">
                <a:latin typeface="標楷體" pitchFamily="65" charset="-120"/>
                <a:ea typeface="標楷體" pitchFamily="65" charset="-120"/>
              </a:rPr>
              <a:t>入學</a:t>
            </a:r>
            <a:r>
              <a:rPr lang="zh-TW" altLang="en-US" sz="3600" b="1" dirty="0" smtClean="0">
                <a:latin typeface="標楷體" pitchFamily="65" charset="-120"/>
                <a:ea typeface="標楷體" pitchFamily="65" charset="-120"/>
              </a:rPr>
              <a:t>成績</a:t>
            </a:r>
            <a:r>
              <a:rPr lang="zh-TW" altLang="en-US" sz="3600" b="1" dirty="0">
                <a:latin typeface="標楷體" pitchFamily="65" charset="-120"/>
                <a:ea typeface="標楷體" pitchFamily="65" charset="-120"/>
              </a:rPr>
              <a:t>計算</a:t>
            </a:r>
            <a:r>
              <a:rPr lang="zh-TW" altLang="en-US" sz="3600" b="1" dirty="0" smtClean="0">
                <a:latin typeface="標楷體" pitchFamily="65" charset="-120"/>
                <a:ea typeface="標楷體" pitchFamily="65" charset="-120"/>
              </a:rPr>
              <a:t>說明</a:t>
            </a:r>
            <a:r>
              <a:rPr lang="en-US" altLang="zh-TW" sz="3600" b="1" dirty="0" smtClean="0">
                <a:latin typeface="標楷體" pitchFamily="65" charset="-120"/>
                <a:ea typeface="標楷體" pitchFamily="65" charset="-120"/>
              </a:rPr>
              <a:t>(1/8)</a:t>
            </a:r>
            <a:endParaRPr kumimoji="0" lang="zh-TW" altLang="en-US" sz="3600" b="1" i="0" u="none" strike="noStrike" kern="0" cap="none" spc="0" normalizeH="0" baseline="0" noProof="0" dirty="0" smtClean="0">
              <a:ln>
                <a:noFill/>
              </a:ln>
              <a:solidFill>
                <a:schemeClr val="bg1"/>
              </a:solidFill>
              <a:effectLst/>
              <a:uLnTx/>
              <a:uFillTx/>
              <a:latin typeface="標楷體" pitchFamily="65" charset="-120"/>
              <a:ea typeface="標楷體" pitchFamily="65" charset="-120"/>
              <a:cs typeface="+mj-cs"/>
            </a:endParaRPr>
          </a:p>
        </p:txBody>
      </p:sp>
      <p:graphicFrame>
        <p:nvGraphicFramePr>
          <p:cNvPr id="6" name="表格 5"/>
          <p:cNvGraphicFramePr>
            <a:graphicFrameLocks noGrp="1"/>
          </p:cNvGraphicFramePr>
          <p:nvPr>
            <p:extLst>
              <p:ext uri="{D42A27DB-BD31-4B8C-83A1-F6EECF244321}">
                <p14:modId xmlns:p14="http://schemas.microsoft.com/office/powerpoint/2010/main" val="3537860186"/>
              </p:ext>
            </p:extLst>
          </p:nvPr>
        </p:nvGraphicFramePr>
        <p:xfrm>
          <a:off x="626988" y="1965477"/>
          <a:ext cx="7920879" cy="4526216"/>
        </p:xfrm>
        <a:graphic>
          <a:graphicData uri="http://schemas.openxmlformats.org/drawingml/2006/table">
            <a:tbl>
              <a:tblPr firstRow="1" bandRow="1">
                <a:tableStyleId>{21E4AEA4-8DFA-4A89-87EB-49C32662AFE0}</a:tableStyleId>
              </a:tblPr>
              <a:tblGrid>
                <a:gridCol w="2232248"/>
                <a:gridCol w="3456384"/>
                <a:gridCol w="2232247"/>
              </a:tblGrid>
              <a:tr h="565777">
                <a:tc>
                  <a:txBody>
                    <a:bodyPr/>
                    <a:lstStyle/>
                    <a:p>
                      <a:pPr algn="ctr"/>
                      <a:r>
                        <a:rPr lang="zh-TW" altLang="en-US" sz="2800" dirty="0" smtClean="0">
                          <a:latin typeface="標楷體" panose="03000509000000000000" pitchFamily="65" charset="-120"/>
                          <a:ea typeface="標楷體" panose="03000509000000000000" pitchFamily="65" charset="-120"/>
                        </a:rPr>
                        <a:t>比序項目</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比序內容</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積分上限</a:t>
                      </a:r>
                    </a:p>
                  </a:txBody>
                  <a:tcPr/>
                </a:tc>
              </a:tr>
              <a:tr h="565777">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5777">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5777">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r>
              <a:tr h="565777">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r>
              <a:tr h="565777">
                <a:tc>
                  <a:txBody>
                    <a:bodyPr/>
                    <a:lstStyle/>
                    <a:p>
                      <a:pPr algn="ctr"/>
                      <a:endParaRPr lang="zh-TW" altLang="en-US" dirty="0"/>
                    </a:p>
                  </a:txBody>
                  <a:tcPr/>
                </a:tc>
                <a:tc>
                  <a:txBody>
                    <a:bodyPr/>
                    <a:lstStyle/>
                    <a:p>
                      <a:pPr algn="ctr"/>
                      <a:endParaRPr lang="zh-TW" altLang="en-US"/>
                    </a:p>
                  </a:txBody>
                  <a:tcPr/>
                </a:tc>
                <a:tc>
                  <a:txBody>
                    <a:bodyPr/>
                    <a:lstStyle/>
                    <a:p>
                      <a:pPr algn="ctr"/>
                      <a:endParaRPr lang="zh-TW" altLang="en-US" dirty="0"/>
                    </a:p>
                  </a:txBody>
                  <a:tcPr/>
                </a:tc>
              </a:tr>
              <a:tr h="565777">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r>
              <a:tr h="565777">
                <a:tc>
                  <a:txBody>
                    <a:bodyPr/>
                    <a:lstStyle/>
                    <a:p>
                      <a:pPr algn="ctr"/>
                      <a:endParaRPr lang="zh-TW" altLang="en-US" dirty="0"/>
                    </a:p>
                  </a:txBody>
                  <a:tcPr/>
                </a:tc>
                <a:tc>
                  <a:txBody>
                    <a:bodyPr/>
                    <a:lstStyle/>
                    <a:p>
                      <a:pPr algn="ctr"/>
                      <a:endParaRPr lang="zh-TW" altLang="en-US"/>
                    </a:p>
                  </a:txBody>
                  <a:tcPr/>
                </a:tc>
                <a:tc>
                  <a:txBody>
                    <a:bodyPr/>
                    <a:lstStyle/>
                    <a:p>
                      <a:pPr algn="ctr"/>
                      <a:endParaRPr lang="zh-TW" altLang="en-US" dirty="0"/>
                    </a:p>
                  </a:txBody>
                  <a:tcPr/>
                </a:tc>
              </a:tr>
            </a:tbl>
          </a:graphicData>
        </a:graphic>
      </p:graphicFrame>
      <p:sp>
        <p:nvSpPr>
          <p:cNvPr id="7" name="文字方塊 6"/>
          <p:cNvSpPr txBox="1"/>
          <p:nvPr/>
        </p:nvSpPr>
        <p:spPr>
          <a:xfrm>
            <a:off x="771004" y="2541541"/>
            <a:ext cx="2376264" cy="461665"/>
          </a:xfrm>
          <a:prstGeom prst="rect">
            <a:avLst/>
          </a:prstGeom>
          <a:noFill/>
        </p:spPr>
        <p:txBody>
          <a:bodyPr wrap="square" rtlCol="0">
            <a:spAutoFit/>
          </a:bodyPr>
          <a:lstStyle/>
          <a:p>
            <a:r>
              <a:rPr lang="zh-TW" altLang="en-US" sz="2400" b="1" dirty="0" smtClean="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多元學習表現</a:t>
            </a:r>
            <a:endParaRPr lang="zh-TW" altLang="en-US" sz="24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8" name="文字方塊 7"/>
          <p:cNvSpPr txBox="1"/>
          <p:nvPr/>
        </p:nvSpPr>
        <p:spPr>
          <a:xfrm>
            <a:off x="3011623" y="2456501"/>
            <a:ext cx="3245271" cy="707886"/>
          </a:xfrm>
          <a:prstGeom prst="rect">
            <a:avLst/>
          </a:prstGeom>
          <a:noFill/>
        </p:spPr>
        <p:txBody>
          <a:bodyPr wrap="square" rtlCol="0">
            <a:spAutoFit/>
          </a:bodyPr>
          <a:lstStyle/>
          <a:p>
            <a:r>
              <a:rPr lang="zh-TW" altLang="en-US" sz="2000" b="1" dirty="0" smtClean="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競賽、服務學習、日常生活評量、體適能</a:t>
            </a:r>
            <a:endParaRPr lang="zh-TW" altLang="en-US" sz="20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9" name="文字方塊 8"/>
          <p:cNvSpPr txBox="1"/>
          <p:nvPr/>
        </p:nvSpPr>
        <p:spPr>
          <a:xfrm>
            <a:off x="6919559" y="2550322"/>
            <a:ext cx="1301563" cy="461665"/>
          </a:xfrm>
          <a:prstGeom prst="rect">
            <a:avLst/>
          </a:prstGeom>
          <a:noFill/>
        </p:spPr>
        <p:txBody>
          <a:bodyPr wrap="square" rtlCol="0">
            <a:spAutoFit/>
          </a:bodyPr>
          <a:lstStyle/>
          <a:p>
            <a:r>
              <a:rPr lang="en-US" altLang="zh-TW" sz="2400" b="1" dirty="0" smtClean="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16/24</a:t>
            </a:r>
            <a:endParaRPr lang="zh-TW" altLang="en-US" sz="24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0" name="文字方塊 9"/>
          <p:cNvSpPr txBox="1"/>
          <p:nvPr/>
        </p:nvSpPr>
        <p:spPr>
          <a:xfrm>
            <a:off x="771004" y="3164387"/>
            <a:ext cx="2376264" cy="461665"/>
          </a:xfrm>
          <a:prstGeom prst="rect">
            <a:avLst/>
          </a:prstGeom>
          <a:noFill/>
        </p:spPr>
        <p:txBody>
          <a:bodyPr wrap="square" rtlCol="0">
            <a:spAutoFit/>
          </a:bodyPr>
          <a:lstStyle/>
          <a:p>
            <a:r>
              <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技藝優良</a:t>
            </a:r>
          </a:p>
        </p:txBody>
      </p:sp>
      <p:sp>
        <p:nvSpPr>
          <p:cNvPr id="11" name="文字方塊 10"/>
          <p:cNvSpPr txBox="1"/>
          <p:nvPr/>
        </p:nvSpPr>
        <p:spPr>
          <a:xfrm>
            <a:off x="3040955" y="3171085"/>
            <a:ext cx="2951162" cy="461665"/>
          </a:xfrm>
          <a:prstGeom prst="rect">
            <a:avLst/>
          </a:prstGeom>
          <a:noFill/>
        </p:spPr>
        <p:txBody>
          <a:bodyPr wrap="square" rtlCol="0">
            <a:spAutoFit/>
          </a:bodyPr>
          <a:lstStyle/>
          <a:p>
            <a:r>
              <a:rPr lang="zh-TW" altLang="en-US" sz="2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國中技藝課程</a:t>
            </a:r>
            <a:endPar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2" name="文字方塊 11"/>
          <p:cNvSpPr txBox="1"/>
          <p:nvPr/>
        </p:nvSpPr>
        <p:spPr>
          <a:xfrm>
            <a:off x="7251724" y="3189391"/>
            <a:ext cx="908229" cy="461665"/>
          </a:xfrm>
          <a:prstGeom prst="rect">
            <a:avLst/>
          </a:prstGeom>
          <a:noFill/>
        </p:spPr>
        <p:txBody>
          <a:bodyPr wrap="square" rtlCol="0">
            <a:spAutoFit/>
          </a:bodyPr>
          <a:lstStyle/>
          <a:p>
            <a:r>
              <a:rPr lang="en-US" altLang="zh-TW"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endPar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3" name="文字方塊 12"/>
          <p:cNvSpPr txBox="1"/>
          <p:nvPr/>
        </p:nvSpPr>
        <p:spPr>
          <a:xfrm>
            <a:off x="743595" y="3703548"/>
            <a:ext cx="2376264" cy="461665"/>
          </a:xfrm>
          <a:prstGeom prst="rect">
            <a:avLst/>
          </a:prstGeom>
          <a:noFill/>
        </p:spPr>
        <p:txBody>
          <a:bodyPr wrap="square" rtlCol="0">
            <a:spAutoFit/>
          </a:bodyPr>
          <a:lstStyle/>
          <a:p>
            <a:r>
              <a:rPr lang="zh-TW" altLang="en-US" sz="2400" b="1" dirty="0" smtClean="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弱勢身分</a:t>
            </a:r>
            <a:endParaRPr lang="zh-TW" altLang="en-US" sz="2400" b="1" dirty="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4" name="文字方塊 13"/>
          <p:cNvSpPr txBox="1"/>
          <p:nvPr/>
        </p:nvSpPr>
        <p:spPr>
          <a:xfrm>
            <a:off x="3011623" y="3707633"/>
            <a:ext cx="2951162" cy="461665"/>
          </a:xfrm>
          <a:prstGeom prst="rect">
            <a:avLst/>
          </a:prstGeom>
          <a:noFill/>
        </p:spPr>
        <p:txBody>
          <a:bodyPr wrap="square" rtlCol="0">
            <a:spAutoFit/>
          </a:bodyPr>
          <a:lstStyle/>
          <a:p>
            <a:r>
              <a:rPr lang="zh-TW" altLang="en-US" sz="2400" b="1" dirty="0" smtClean="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報名期間符合資格者</a:t>
            </a:r>
            <a:endParaRPr lang="zh-TW" altLang="en-US" sz="2400" b="1" dirty="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5" name="文字方塊 14"/>
          <p:cNvSpPr txBox="1"/>
          <p:nvPr/>
        </p:nvSpPr>
        <p:spPr>
          <a:xfrm>
            <a:off x="7251724" y="3715323"/>
            <a:ext cx="786279" cy="461665"/>
          </a:xfrm>
          <a:prstGeom prst="rect">
            <a:avLst/>
          </a:prstGeom>
          <a:noFill/>
        </p:spPr>
        <p:txBody>
          <a:bodyPr wrap="square" rtlCol="0">
            <a:spAutoFit/>
          </a:bodyPr>
          <a:lstStyle/>
          <a:p>
            <a:r>
              <a:rPr lang="en-US" altLang="zh-TW" sz="2400" b="1" dirty="0" smtClean="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endParaRPr lang="zh-TW" altLang="en-US" sz="2400" b="1" dirty="0">
              <a:solidFill>
                <a:srgbClr val="00B05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6" name="文字方塊 15"/>
          <p:cNvSpPr txBox="1"/>
          <p:nvPr/>
        </p:nvSpPr>
        <p:spPr>
          <a:xfrm>
            <a:off x="743595" y="4326394"/>
            <a:ext cx="2376264" cy="461665"/>
          </a:xfrm>
          <a:prstGeom prst="rect">
            <a:avLst/>
          </a:prstGeom>
          <a:noFill/>
        </p:spPr>
        <p:txBody>
          <a:bodyPr wrap="square" rtlCol="0">
            <a:spAutoFit/>
          </a:bodyPr>
          <a:lstStyle/>
          <a:p>
            <a:r>
              <a:rPr lang="zh-TW" altLang="en-US" sz="2400" b="1" dirty="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均衡學習</a:t>
            </a:r>
          </a:p>
        </p:txBody>
      </p:sp>
      <p:sp>
        <p:nvSpPr>
          <p:cNvPr id="17" name="文字方塊 16"/>
          <p:cNvSpPr txBox="1"/>
          <p:nvPr/>
        </p:nvSpPr>
        <p:spPr>
          <a:xfrm>
            <a:off x="3040955" y="4295616"/>
            <a:ext cx="3851145" cy="400110"/>
          </a:xfrm>
          <a:prstGeom prst="rect">
            <a:avLst/>
          </a:prstGeom>
          <a:noFill/>
        </p:spPr>
        <p:txBody>
          <a:bodyPr wrap="square" rtlCol="0">
            <a:spAutoFit/>
          </a:bodyPr>
          <a:lstStyle/>
          <a:p>
            <a:r>
              <a:rPr lang="en-US" altLang="zh-TW" sz="2000" b="1" dirty="0" smtClean="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2000" b="1" dirty="0" smtClean="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項學習領域</a:t>
            </a:r>
            <a:r>
              <a:rPr lang="en-US" altLang="zh-TW" sz="2000" b="1" dirty="0" smtClean="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en-US" sz="2000" b="1" dirty="0" smtClean="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學期平均成績</a:t>
            </a:r>
            <a:endParaRPr lang="zh-TW" altLang="en-US" sz="2000" b="1" dirty="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8" name="文字方塊 17"/>
          <p:cNvSpPr txBox="1"/>
          <p:nvPr/>
        </p:nvSpPr>
        <p:spPr>
          <a:xfrm>
            <a:off x="7283300" y="4295616"/>
            <a:ext cx="908229" cy="461665"/>
          </a:xfrm>
          <a:prstGeom prst="rect">
            <a:avLst/>
          </a:prstGeom>
          <a:noFill/>
        </p:spPr>
        <p:txBody>
          <a:bodyPr wrap="square" rtlCol="0">
            <a:spAutoFit/>
          </a:bodyPr>
          <a:lstStyle/>
          <a:p>
            <a:r>
              <a:rPr lang="en-US" altLang="zh-TW" sz="2400" b="1" dirty="0" smtClean="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endParaRPr lang="zh-TW" altLang="en-US" sz="2400" b="1" dirty="0">
              <a:solidFill>
                <a:schemeClr val="tx2">
                  <a:lumMod val="60000"/>
                  <a:lumOff val="4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9" name="文字方塊 18"/>
          <p:cNvSpPr txBox="1"/>
          <p:nvPr/>
        </p:nvSpPr>
        <p:spPr>
          <a:xfrm>
            <a:off x="771054" y="4823913"/>
            <a:ext cx="2376264" cy="461665"/>
          </a:xfrm>
          <a:prstGeom prst="rect">
            <a:avLst/>
          </a:prstGeom>
          <a:noFill/>
        </p:spPr>
        <p:txBody>
          <a:bodyPr wrap="square" rtlCol="0">
            <a:spAutoFit/>
          </a:bodyPr>
          <a:lstStyle/>
          <a:p>
            <a:r>
              <a:rPr lang="zh-TW" altLang="en-US" sz="24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適性輔導</a:t>
            </a:r>
          </a:p>
        </p:txBody>
      </p:sp>
      <p:sp>
        <p:nvSpPr>
          <p:cNvPr id="20" name="文字方塊 19"/>
          <p:cNvSpPr txBox="1"/>
          <p:nvPr/>
        </p:nvSpPr>
        <p:spPr>
          <a:xfrm>
            <a:off x="3040955" y="4757436"/>
            <a:ext cx="2951162" cy="646331"/>
          </a:xfrm>
          <a:prstGeom prst="rect">
            <a:avLst/>
          </a:prstGeom>
          <a:noFill/>
        </p:spPr>
        <p:txBody>
          <a:bodyPr wrap="square" rtlCol="0">
            <a:spAutoFit/>
          </a:bodyPr>
          <a:lstStyle/>
          <a:p>
            <a:r>
              <a:rPr lang="zh-TW" altLang="en-US"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國中「生涯發展規劃書」中</a:t>
            </a:r>
            <a:endParaRPr lang="en-US" altLang="zh-TW"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家長、導師、輔導教師意見</a:t>
            </a:r>
          </a:p>
        </p:txBody>
      </p:sp>
      <p:sp>
        <p:nvSpPr>
          <p:cNvPr id="21" name="文字方塊 20"/>
          <p:cNvSpPr txBox="1"/>
          <p:nvPr/>
        </p:nvSpPr>
        <p:spPr>
          <a:xfrm>
            <a:off x="7279183" y="4835688"/>
            <a:ext cx="786279" cy="461665"/>
          </a:xfrm>
          <a:prstGeom prst="rect">
            <a:avLst/>
          </a:prstGeom>
          <a:noFill/>
        </p:spPr>
        <p:txBody>
          <a:bodyPr wrap="square" rtlCol="0">
            <a:spAutoFit/>
          </a:bodyPr>
          <a:lstStyle/>
          <a:p>
            <a:r>
              <a:rPr lang="en-US" altLang="zh-TW" sz="24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endParaRPr lang="zh-TW" altLang="en-US" sz="24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2" name="文字方塊 21"/>
          <p:cNvSpPr txBox="1"/>
          <p:nvPr/>
        </p:nvSpPr>
        <p:spPr>
          <a:xfrm>
            <a:off x="771054" y="5446759"/>
            <a:ext cx="2376264" cy="461665"/>
          </a:xfrm>
          <a:prstGeom prst="rect">
            <a:avLst/>
          </a:prstGeom>
          <a:noFill/>
        </p:spPr>
        <p:txBody>
          <a:bodyPr wrap="square" rtlCol="0">
            <a:spAutoFit/>
          </a:bodyPr>
          <a:lstStyle/>
          <a:p>
            <a:r>
              <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國中教育會考</a:t>
            </a:r>
          </a:p>
        </p:txBody>
      </p:sp>
      <p:sp>
        <p:nvSpPr>
          <p:cNvPr id="23" name="文字方塊 22"/>
          <p:cNvSpPr txBox="1"/>
          <p:nvPr/>
        </p:nvSpPr>
        <p:spPr>
          <a:xfrm>
            <a:off x="3068414" y="5415981"/>
            <a:ext cx="3068885" cy="461665"/>
          </a:xfrm>
          <a:prstGeom prst="rect">
            <a:avLst/>
          </a:prstGeom>
          <a:noFill/>
        </p:spPr>
        <p:txBody>
          <a:bodyPr wrap="square" rtlCol="0">
            <a:spAutoFit/>
          </a:bodyPr>
          <a:lstStyle/>
          <a:p>
            <a:r>
              <a:rPr lang="zh-TW" altLang="en-US" sz="2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精熟、基礎、待加強</a:t>
            </a:r>
            <a:endPar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4" name="文字方塊 23"/>
          <p:cNvSpPr txBox="1"/>
          <p:nvPr/>
        </p:nvSpPr>
        <p:spPr>
          <a:xfrm>
            <a:off x="7190748" y="5415981"/>
            <a:ext cx="908229" cy="461665"/>
          </a:xfrm>
          <a:prstGeom prst="rect">
            <a:avLst/>
          </a:prstGeom>
          <a:noFill/>
        </p:spPr>
        <p:txBody>
          <a:bodyPr wrap="square" rtlCol="0">
            <a:spAutoFit/>
          </a:bodyPr>
          <a:lstStyle/>
          <a:p>
            <a:r>
              <a:rPr lang="en-US" altLang="zh-TW" sz="2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15</a:t>
            </a:r>
            <a:endParaRPr lang="zh-TW" altLang="en-US" sz="2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5" name="文字方塊 24"/>
          <p:cNvSpPr txBox="1"/>
          <p:nvPr/>
        </p:nvSpPr>
        <p:spPr>
          <a:xfrm>
            <a:off x="795462" y="6009699"/>
            <a:ext cx="2376264" cy="461665"/>
          </a:xfrm>
          <a:prstGeom prst="rect">
            <a:avLst/>
          </a:prstGeom>
          <a:noFill/>
        </p:spPr>
        <p:txBody>
          <a:bodyPr wrap="square" rtlCol="0">
            <a:spAutoFit/>
          </a:bodyPr>
          <a:lstStyle/>
          <a:p>
            <a:r>
              <a:rPr lang="zh-TW" altLang="en-US" sz="24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其他</a:t>
            </a:r>
          </a:p>
        </p:txBody>
      </p:sp>
      <p:sp>
        <p:nvSpPr>
          <p:cNvPr id="26" name="文字方塊 25"/>
          <p:cNvSpPr txBox="1"/>
          <p:nvPr/>
        </p:nvSpPr>
        <p:spPr>
          <a:xfrm>
            <a:off x="3065363" y="6009699"/>
            <a:ext cx="2951162" cy="461665"/>
          </a:xfrm>
          <a:prstGeom prst="rect">
            <a:avLst/>
          </a:prstGeom>
          <a:noFill/>
        </p:spPr>
        <p:txBody>
          <a:bodyPr wrap="square" rtlCol="0">
            <a:spAutoFit/>
          </a:bodyPr>
          <a:lstStyle/>
          <a:p>
            <a:r>
              <a:rPr lang="zh-TW" altLang="en-US" sz="2400" b="1" dirty="0" smtClean="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全民英檢、多益</a:t>
            </a:r>
            <a:r>
              <a:rPr lang="zh-TW" altLang="en-US" sz="24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測驗</a:t>
            </a:r>
          </a:p>
        </p:txBody>
      </p:sp>
      <p:sp>
        <p:nvSpPr>
          <p:cNvPr id="27" name="文字方塊 26"/>
          <p:cNvSpPr txBox="1"/>
          <p:nvPr/>
        </p:nvSpPr>
        <p:spPr>
          <a:xfrm>
            <a:off x="7303591" y="6021474"/>
            <a:ext cx="786279" cy="461665"/>
          </a:xfrm>
          <a:prstGeom prst="rect">
            <a:avLst/>
          </a:prstGeom>
          <a:noFill/>
        </p:spPr>
        <p:txBody>
          <a:bodyPr wrap="square" rtlCol="0">
            <a:spAutoFit/>
          </a:bodyPr>
          <a:lstStyle/>
          <a:p>
            <a:r>
              <a:rPr lang="en-US" altLang="zh-TW" sz="2400" b="1" dirty="0" smtClean="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endParaRPr lang="zh-TW" altLang="en-US" sz="24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1012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392677" y="1268760"/>
            <a:ext cx="7995747" cy="4896544"/>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marL="457200" indent="-457200">
              <a:buFont typeface="Arial" pitchFamily="34" charset="0"/>
              <a:buChar char="•"/>
            </a:pPr>
            <a:r>
              <a:rPr kumimoji="0" lang="zh-TW" altLang="en-US" sz="2800" kern="0" dirty="0" smtClean="0">
                <a:solidFill>
                  <a:schemeClr val="tx1"/>
                </a:solidFill>
                <a:latin typeface="標楷體" pitchFamily="65" charset="-120"/>
                <a:ea typeface="標楷體" pitchFamily="65" charset="-120"/>
              </a:rPr>
              <a:t>國中畢業生參加五專免試入學報名作業時可向學校申請國中在校成績，記載上述說明的五項成績</a:t>
            </a:r>
            <a:endParaRPr kumimoji="0" lang="en-US" altLang="zh-TW" sz="2800" kern="0" dirty="0" smtClean="0">
              <a:solidFill>
                <a:schemeClr val="tx1"/>
              </a:solidFill>
              <a:latin typeface="標楷體" pitchFamily="65" charset="-120"/>
              <a:ea typeface="標楷體" pitchFamily="65" charset="-120"/>
            </a:endParaRPr>
          </a:p>
          <a:p>
            <a:pPr marL="971550" lvl="1" indent="-514350">
              <a:buFont typeface="+mj-lt"/>
              <a:buAutoNum type="arabicPeriod"/>
            </a:pPr>
            <a:r>
              <a:rPr kumimoji="0" lang="zh-TW" altLang="en-US" sz="2800" kern="0" dirty="0" smtClean="0">
                <a:solidFill>
                  <a:schemeClr val="tx1"/>
                </a:solidFill>
                <a:latin typeface="標楷體" pitchFamily="65" charset="-120"/>
                <a:ea typeface="標楷體" pitchFamily="65" charset="-120"/>
              </a:rPr>
              <a:t>多元學習表現</a:t>
            </a:r>
            <a:endParaRPr kumimoji="0" lang="en-US" altLang="zh-TW" sz="2800" kern="0" dirty="0" smtClean="0">
              <a:solidFill>
                <a:schemeClr val="tx1"/>
              </a:solidFill>
              <a:latin typeface="標楷體" pitchFamily="65" charset="-120"/>
              <a:ea typeface="標楷體" pitchFamily="65" charset="-120"/>
            </a:endParaRPr>
          </a:p>
          <a:p>
            <a:pPr marL="971550" lvl="1" indent="-514350">
              <a:buFont typeface="+mj-lt"/>
              <a:buAutoNum type="arabicPeriod"/>
            </a:pPr>
            <a:r>
              <a:rPr kumimoji="0" lang="zh-TW" altLang="en-US" sz="2800" kern="0" dirty="0">
                <a:solidFill>
                  <a:schemeClr val="tx1"/>
                </a:solidFill>
                <a:latin typeface="標楷體" pitchFamily="65" charset="-120"/>
                <a:ea typeface="標楷體" pitchFamily="65" charset="-120"/>
              </a:rPr>
              <a:t>技藝</a:t>
            </a:r>
            <a:r>
              <a:rPr kumimoji="0" lang="zh-TW" altLang="en-US" sz="2800" kern="0" dirty="0" smtClean="0">
                <a:solidFill>
                  <a:schemeClr val="tx1"/>
                </a:solidFill>
                <a:latin typeface="標楷體" pitchFamily="65" charset="-120"/>
                <a:ea typeface="標楷體" pitchFamily="65" charset="-120"/>
              </a:rPr>
              <a:t>優良</a:t>
            </a:r>
            <a:endParaRPr kumimoji="0" lang="en-US" altLang="zh-TW" sz="2800" kern="0" dirty="0" smtClean="0">
              <a:solidFill>
                <a:schemeClr val="tx1"/>
              </a:solidFill>
              <a:latin typeface="標楷體" pitchFamily="65" charset="-120"/>
              <a:ea typeface="標楷體" pitchFamily="65" charset="-120"/>
            </a:endParaRPr>
          </a:p>
          <a:p>
            <a:pPr marL="971550" lvl="1" indent="-514350">
              <a:buFont typeface="+mj-lt"/>
              <a:buAutoNum type="arabicPeriod"/>
            </a:pPr>
            <a:r>
              <a:rPr kumimoji="0" lang="zh-TW" altLang="en-US" sz="2800" kern="0" dirty="0">
                <a:solidFill>
                  <a:schemeClr val="tx1"/>
                </a:solidFill>
                <a:latin typeface="標楷體" pitchFamily="65" charset="-120"/>
                <a:ea typeface="標楷體" pitchFamily="65" charset="-120"/>
              </a:rPr>
              <a:t>弱勢</a:t>
            </a:r>
            <a:r>
              <a:rPr kumimoji="0" lang="zh-TW" altLang="en-US" sz="2800" kern="0" dirty="0" smtClean="0">
                <a:solidFill>
                  <a:schemeClr val="tx1"/>
                </a:solidFill>
                <a:latin typeface="標楷體" pitchFamily="65" charset="-120"/>
                <a:ea typeface="標楷體" pitchFamily="65" charset="-120"/>
              </a:rPr>
              <a:t>身分</a:t>
            </a:r>
            <a:endParaRPr kumimoji="0" lang="en-US" altLang="zh-TW" sz="2800" kern="0" dirty="0" smtClean="0">
              <a:solidFill>
                <a:schemeClr val="tx1"/>
              </a:solidFill>
              <a:latin typeface="標楷體" pitchFamily="65" charset="-120"/>
              <a:ea typeface="標楷體" pitchFamily="65" charset="-120"/>
            </a:endParaRPr>
          </a:p>
          <a:p>
            <a:pPr marL="971550" lvl="1" indent="-514350">
              <a:buFont typeface="+mj-lt"/>
              <a:buAutoNum type="arabicPeriod"/>
            </a:pPr>
            <a:r>
              <a:rPr kumimoji="0" lang="zh-TW" altLang="en-US" sz="2800" kern="0" dirty="0">
                <a:solidFill>
                  <a:schemeClr val="tx1"/>
                </a:solidFill>
                <a:latin typeface="標楷體" pitchFamily="65" charset="-120"/>
                <a:ea typeface="標楷體" pitchFamily="65" charset="-120"/>
              </a:rPr>
              <a:t>均衡</a:t>
            </a:r>
            <a:r>
              <a:rPr kumimoji="0" lang="zh-TW" altLang="en-US" sz="2800" kern="0" dirty="0" smtClean="0">
                <a:solidFill>
                  <a:schemeClr val="tx1"/>
                </a:solidFill>
                <a:latin typeface="標楷體" pitchFamily="65" charset="-120"/>
                <a:ea typeface="標楷體" pitchFamily="65" charset="-120"/>
              </a:rPr>
              <a:t>學習</a:t>
            </a:r>
            <a:endParaRPr kumimoji="0" lang="en-US" altLang="zh-TW" sz="2800" kern="0" dirty="0" smtClean="0">
              <a:solidFill>
                <a:schemeClr val="tx1"/>
              </a:solidFill>
              <a:latin typeface="標楷體" pitchFamily="65" charset="-120"/>
              <a:ea typeface="標楷體" pitchFamily="65" charset="-120"/>
            </a:endParaRPr>
          </a:p>
          <a:p>
            <a:pPr marL="971550" lvl="1" indent="-514350">
              <a:buFont typeface="+mj-lt"/>
              <a:buAutoNum type="arabicPeriod"/>
            </a:pPr>
            <a:r>
              <a:rPr kumimoji="0" lang="zh-TW" altLang="en-US" sz="2800" kern="0" dirty="0">
                <a:solidFill>
                  <a:schemeClr val="tx1"/>
                </a:solidFill>
                <a:latin typeface="標楷體" pitchFamily="65" charset="-120"/>
                <a:ea typeface="標楷體" pitchFamily="65" charset="-120"/>
              </a:rPr>
              <a:t>適性</a:t>
            </a:r>
            <a:r>
              <a:rPr kumimoji="0" lang="zh-TW" altLang="en-US" sz="2800" kern="0" dirty="0" smtClean="0">
                <a:solidFill>
                  <a:schemeClr val="tx1"/>
                </a:solidFill>
                <a:latin typeface="標楷體" pitchFamily="65" charset="-120"/>
                <a:ea typeface="標楷體" pitchFamily="65" charset="-120"/>
              </a:rPr>
              <a:t>輔導</a:t>
            </a:r>
            <a:endParaRPr kumimoji="0" lang="en-US" altLang="zh-TW" sz="2800" kern="0" dirty="0" smtClean="0">
              <a:solidFill>
                <a:schemeClr val="tx1"/>
              </a:solidFill>
              <a:latin typeface="標楷體" pitchFamily="65" charset="-120"/>
              <a:ea typeface="標楷體" pitchFamily="65" charset="-120"/>
            </a:endParaRPr>
          </a:p>
          <a:p>
            <a:pPr marL="457200" indent="-457200" algn="just">
              <a:buFont typeface="Arial" pitchFamily="34" charset="0"/>
              <a:buChar char="•"/>
            </a:pPr>
            <a:r>
              <a:rPr kumimoji="0" lang="zh-TW" altLang="en-US" sz="2800" kern="0" dirty="0" smtClean="0">
                <a:solidFill>
                  <a:schemeClr val="tx1"/>
                </a:solidFill>
                <a:latin typeface="標楷體" pitchFamily="65" charset="-120"/>
                <a:ea typeface="標楷體" pitchFamily="65" charset="-120"/>
              </a:rPr>
              <a:t>稱之為</a:t>
            </a:r>
            <a:r>
              <a:rPr kumimoji="0" lang="en-US" altLang="zh-TW" sz="2800" kern="0" dirty="0" smtClean="0">
                <a:solidFill>
                  <a:schemeClr val="tx1"/>
                </a:solidFill>
                <a:latin typeface="標楷體" pitchFamily="65" charset="-120"/>
                <a:ea typeface="標楷體" pitchFamily="65" charset="-120"/>
              </a:rPr>
              <a:t>『</a:t>
            </a:r>
            <a:r>
              <a:rPr kumimoji="0" lang="zh-TW" altLang="en-US" sz="2800" b="1" kern="0" dirty="0" smtClean="0">
                <a:solidFill>
                  <a:schemeClr val="tx1"/>
                </a:solidFill>
                <a:latin typeface="標楷體" pitchFamily="65" charset="-120"/>
                <a:ea typeface="標楷體" pitchFamily="65" charset="-120"/>
              </a:rPr>
              <a:t>五專</a:t>
            </a:r>
            <a:r>
              <a:rPr kumimoji="0" lang="zh-TW" altLang="en-US" sz="2800" b="1" kern="0" dirty="0">
                <a:solidFill>
                  <a:schemeClr val="tx1"/>
                </a:solidFill>
                <a:latin typeface="標楷體" pitchFamily="65" charset="-120"/>
                <a:ea typeface="標楷體" pitchFamily="65" charset="-120"/>
              </a:rPr>
              <a:t>入學</a:t>
            </a:r>
            <a:r>
              <a:rPr kumimoji="0" lang="zh-TW" altLang="en-US" sz="2800" b="1" kern="0" dirty="0" smtClean="0">
                <a:solidFill>
                  <a:schemeClr val="tx1"/>
                </a:solidFill>
                <a:latin typeface="標楷體" pitchFamily="65" charset="-120"/>
                <a:ea typeface="標楷體" pitchFamily="65" charset="-120"/>
              </a:rPr>
              <a:t>專用聯合免試</a:t>
            </a:r>
            <a:r>
              <a:rPr kumimoji="0" lang="zh-TW" altLang="en-US" sz="2800" b="1" kern="0" dirty="0">
                <a:solidFill>
                  <a:schemeClr val="tx1"/>
                </a:solidFill>
                <a:latin typeface="標楷體" pitchFamily="65" charset="-120"/>
                <a:ea typeface="標楷體" pitchFamily="65" charset="-120"/>
              </a:rPr>
              <a:t>入學超額比序項目積分證明</a:t>
            </a:r>
            <a:r>
              <a:rPr kumimoji="0" lang="zh-TW" altLang="en-US" sz="2800" b="1" kern="0" dirty="0" smtClean="0">
                <a:solidFill>
                  <a:schemeClr val="tx1"/>
                </a:solidFill>
                <a:latin typeface="標楷體" pitchFamily="65" charset="-120"/>
                <a:ea typeface="標楷體" pitchFamily="65" charset="-120"/>
              </a:rPr>
              <a:t>單</a:t>
            </a:r>
            <a:r>
              <a:rPr kumimoji="0" lang="en-US" altLang="zh-TW" sz="2800" kern="0" dirty="0" smtClean="0">
                <a:solidFill>
                  <a:schemeClr val="tx1"/>
                </a:solidFill>
                <a:latin typeface="標楷體" pitchFamily="65" charset="-120"/>
                <a:ea typeface="標楷體" pitchFamily="65" charset="-120"/>
              </a:rPr>
              <a:t>』</a:t>
            </a:r>
            <a:endParaRPr kumimoji="0" lang="zh-TW" altLang="en-US" sz="2800" kern="0" dirty="0">
              <a:latin typeface="標楷體" pitchFamily="65" charset="-120"/>
              <a:ea typeface="標楷體" pitchFamily="65" charset="-120"/>
            </a:endParaRPr>
          </a:p>
        </p:txBody>
      </p:sp>
      <p:sp>
        <p:nvSpPr>
          <p:cNvPr id="4" name="標題 1"/>
          <p:cNvSpPr txBox="1">
            <a:spLocks/>
          </p:cNvSpPr>
          <p:nvPr/>
        </p:nvSpPr>
        <p:spPr bwMode="gray">
          <a:xfrm>
            <a:off x="468312" y="152400"/>
            <a:ext cx="7560071"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TW" altLang="en-US" sz="3600" b="1" dirty="0" smtClean="0">
                <a:latin typeface="標楷體" pitchFamily="65" charset="-120"/>
                <a:ea typeface="標楷體" pitchFamily="65" charset="-120"/>
              </a:rPr>
              <a:t>五專聯合免試</a:t>
            </a:r>
            <a:r>
              <a:rPr lang="zh-TW" altLang="en-US" sz="3600" b="1" dirty="0">
                <a:latin typeface="標楷體" pitchFamily="65" charset="-120"/>
                <a:ea typeface="標楷體" pitchFamily="65" charset="-120"/>
              </a:rPr>
              <a:t>入學</a:t>
            </a:r>
            <a:r>
              <a:rPr lang="zh-TW" altLang="en-US" sz="3600" b="1" dirty="0" smtClean="0">
                <a:latin typeface="標楷體" pitchFamily="65" charset="-120"/>
                <a:ea typeface="標楷體" pitchFamily="65" charset="-120"/>
              </a:rPr>
              <a:t>成績計算補充說明</a:t>
            </a:r>
            <a:endParaRPr kumimoji="0" lang="zh-TW" altLang="en-US" sz="3600" b="1" i="0" u="none" strike="noStrike" kern="0" cap="none" spc="0" normalizeH="0" baseline="0" noProof="0" dirty="0" smtClean="0">
              <a:ln>
                <a:noFill/>
              </a:ln>
              <a:solidFill>
                <a:schemeClr val="bg1"/>
              </a:solidFill>
              <a:effectLst/>
              <a:uLnTx/>
              <a:uFillTx/>
              <a:latin typeface="標楷體" pitchFamily="65" charset="-120"/>
              <a:ea typeface="標楷體" pitchFamily="65" charset="-120"/>
              <a:cs typeface="+mj-cs"/>
            </a:endParaRPr>
          </a:p>
        </p:txBody>
      </p:sp>
    </p:spTree>
    <p:extLst>
      <p:ext uri="{BB962C8B-B14F-4D97-AF65-F5344CB8AC3E}">
        <p14:creationId xmlns:p14="http://schemas.microsoft.com/office/powerpoint/2010/main" val="3813556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108520" y="152400"/>
            <a:ext cx="8424936"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a:r>
              <a:rPr kumimoji="0" lang="zh-TW" altLang="en-US" sz="2800" b="1" kern="0" dirty="0">
                <a:solidFill>
                  <a:schemeClr val="tx1"/>
                </a:solidFill>
                <a:ea typeface="標楷體" pitchFamily="65" charset="-120"/>
              </a:rPr>
              <a:t>五專入學</a:t>
            </a:r>
            <a:r>
              <a:rPr kumimoji="0" lang="zh-TW" altLang="en-US" sz="2800" b="1" kern="0" dirty="0" smtClean="0">
                <a:solidFill>
                  <a:schemeClr val="tx1"/>
                </a:solidFill>
                <a:ea typeface="標楷體" pitchFamily="65" charset="-120"/>
              </a:rPr>
              <a:t>專用聯合免試</a:t>
            </a:r>
            <a:r>
              <a:rPr kumimoji="0" lang="zh-TW" altLang="en-US" sz="2800" b="1" kern="0" dirty="0">
                <a:solidFill>
                  <a:schemeClr val="tx1"/>
                </a:solidFill>
                <a:ea typeface="標楷體" pitchFamily="65" charset="-120"/>
              </a:rPr>
              <a:t>入學超額比序項目積分證明單</a:t>
            </a:r>
            <a:endParaRPr kumimoji="0" lang="zh-TW" altLang="en-US" sz="2800" kern="0" dirty="0"/>
          </a:p>
        </p:txBody>
      </p:sp>
      <p:graphicFrame>
        <p:nvGraphicFramePr>
          <p:cNvPr id="2" name="表格 1"/>
          <p:cNvGraphicFramePr>
            <a:graphicFrameLocks noGrp="1"/>
          </p:cNvGraphicFramePr>
          <p:nvPr>
            <p:extLst>
              <p:ext uri="{D42A27DB-BD31-4B8C-83A1-F6EECF244321}">
                <p14:modId xmlns:p14="http://schemas.microsoft.com/office/powerpoint/2010/main" val="1783801364"/>
              </p:ext>
            </p:extLst>
          </p:nvPr>
        </p:nvGraphicFramePr>
        <p:xfrm>
          <a:off x="332886" y="851209"/>
          <a:ext cx="8415578" cy="5805226"/>
        </p:xfrm>
        <a:graphic>
          <a:graphicData uri="http://schemas.openxmlformats.org/drawingml/2006/table">
            <a:tbl>
              <a:tblPr/>
              <a:tblGrid>
                <a:gridCol w="535099"/>
                <a:gridCol w="52700"/>
                <a:gridCol w="290480"/>
                <a:gridCol w="52700"/>
                <a:gridCol w="427815"/>
                <a:gridCol w="117473"/>
                <a:gridCol w="290480"/>
                <a:gridCol w="292180"/>
                <a:gridCol w="793302"/>
                <a:gridCol w="776316"/>
                <a:gridCol w="1742888"/>
                <a:gridCol w="1744585"/>
                <a:gridCol w="52700"/>
                <a:gridCol w="545288"/>
                <a:gridCol w="701572"/>
              </a:tblGrid>
              <a:tr h="162563">
                <a:tc gridSpan="4">
                  <a:txBody>
                    <a:bodyPr/>
                    <a:lstStyle/>
                    <a:p>
                      <a:pPr indent="76200" algn="r">
                        <a:lnSpc>
                          <a:spcPts val="1200"/>
                        </a:lnSpc>
                        <a:spcAft>
                          <a:spcPts val="0"/>
                        </a:spcAft>
                      </a:pPr>
                      <a:r>
                        <a:rPr lang="zh-TW" sz="1400" b="1" kern="0">
                          <a:effectLst/>
                          <a:latin typeface="Times New Roman"/>
                          <a:ea typeface="標楷體"/>
                        </a:rPr>
                        <a:t>就讀國中：</a:t>
                      </a:r>
                      <a:endParaRPr lang="zh-TW" sz="1400" kern="100">
                        <a:effectLst/>
                        <a:latin typeface="Times New Roman"/>
                        <a:ea typeface="新細明體"/>
                      </a:endParaRPr>
                    </a:p>
                  </a:txBody>
                  <a:tcPr marL="12771" marR="12771"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indent="8890">
                        <a:lnSpc>
                          <a:spcPts val="1200"/>
                        </a:lnSpc>
                        <a:spcAft>
                          <a:spcPts val="0"/>
                        </a:spcAft>
                      </a:pPr>
                      <a:r>
                        <a:rPr lang="zh-TW" sz="1400" kern="100">
                          <a:solidFill>
                            <a:srgbClr val="0000FF"/>
                          </a:solidFill>
                          <a:effectLst/>
                          <a:latin typeface="Times New Roman"/>
                          <a:ea typeface="標楷體"/>
                        </a:rPr>
                        <a:t>後龍國中</a:t>
                      </a:r>
                      <a:endParaRPr lang="zh-TW" sz="1400" kern="100">
                        <a:effectLst/>
                        <a:latin typeface="Times New Roman"/>
                        <a:ea typeface="新細明體"/>
                      </a:endParaRPr>
                    </a:p>
                  </a:txBody>
                  <a:tcPr marL="12771" marR="12771"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just">
                        <a:lnSpc>
                          <a:spcPts val="1200"/>
                        </a:lnSpc>
                        <a:spcAft>
                          <a:spcPts val="0"/>
                        </a:spcAft>
                      </a:pPr>
                      <a:r>
                        <a:rPr lang="en-US" sz="1400" kern="0">
                          <a:effectLst/>
                          <a:latin typeface="Times New Roman"/>
                          <a:ea typeface="標楷體"/>
                        </a:rPr>
                        <a:t> </a:t>
                      </a:r>
                      <a:endParaRPr lang="zh-TW" sz="1400" kern="100">
                        <a:effectLst/>
                        <a:latin typeface="Times New Roman"/>
                        <a:ea typeface="新細明體"/>
                      </a:endParaRPr>
                    </a:p>
                  </a:txBody>
                  <a:tcPr marL="12771" marR="12771" marT="0" marB="0" anchor="ctr">
                    <a:lnL>
                      <a:noFill/>
                    </a:lnL>
                    <a:lnR>
                      <a:noFill/>
                    </a:lnR>
                    <a:lnT>
                      <a:noFill/>
                    </a:lnT>
                    <a:lnB>
                      <a:noFill/>
                    </a:lnB>
                  </a:tcPr>
                </a:tc>
                <a:tc hMerge="1">
                  <a:txBody>
                    <a:bodyPr/>
                    <a:lstStyle/>
                    <a:p>
                      <a:endParaRPr lang="zh-TW" altLang="en-US"/>
                    </a:p>
                  </a:txBody>
                  <a:tcPr/>
                </a:tc>
                <a:tc>
                  <a:txBody>
                    <a:bodyPr/>
                    <a:lstStyle/>
                    <a:p>
                      <a:pPr algn="dist">
                        <a:lnSpc>
                          <a:spcPts val="1200"/>
                        </a:lnSpc>
                        <a:spcAft>
                          <a:spcPts val="0"/>
                        </a:spcAft>
                      </a:pPr>
                      <a:r>
                        <a:rPr lang="zh-TW" sz="1400" b="1" kern="0">
                          <a:effectLst/>
                          <a:latin typeface="Times New Roman"/>
                          <a:ea typeface="標楷體"/>
                        </a:rPr>
                        <a:t>就讀國中代碼：</a:t>
                      </a:r>
                      <a:endParaRPr lang="zh-TW" sz="1400" kern="100">
                        <a:effectLst/>
                        <a:latin typeface="Times New Roman"/>
                        <a:ea typeface="新細明體"/>
                      </a:endParaRPr>
                    </a:p>
                  </a:txBody>
                  <a:tcPr marL="12771" marR="12771" marT="0" marB="0" anchor="ctr">
                    <a:lnL>
                      <a:noFill/>
                    </a:lnL>
                    <a:lnR>
                      <a:noFill/>
                    </a:lnR>
                    <a:lnT>
                      <a:noFill/>
                    </a:lnT>
                    <a:lnB>
                      <a:noFill/>
                    </a:lnB>
                  </a:tcPr>
                </a:tc>
                <a:tc gridSpan="3">
                  <a:txBody>
                    <a:bodyPr/>
                    <a:lstStyle/>
                    <a:p>
                      <a:pPr>
                        <a:lnSpc>
                          <a:spcPts val="1200"/>
                        </a:lnSpc>
                        <a:spcAft>
                          <a:spcPts val="0"/>
                        </a:spcAft>
                      </a:pPr>
                      <a:r>
                        <a:rPr lang="en-US" sz="1400" kern="100">
                          <a:solidFill>
                            <a:srgbClr val="0000FF"/>
                          </a:solidFill>
                          <a:effectLst/>
                          <a:latin typeface="Times New Roman"/>
                          <a:ea typeface="標楷體"/>
                        </a:rPr>
                        <a:t>054525</a:t>
                      </a:r>
                      <a:endParaRPr lang="zh-TW" sz="1400" kern="100">
                        <a:effectLst/>
                        <a:latin typeface="Times New Roman"/>
                        <a:ea typeface="新細明體"/>
                      </a:endParaRPr>
                    </a:p>
                  </a:txBody>
                  <a:tcPr marL="12771" marR="12771"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r>
              <a:tr h="181874">
                <a:tc gridSpan="2">
                  <a:txBody>
                    <a:bodyPr/>
                    <a:lstStyle/>
                    <a:p>
                      <a:pPr marR="7620" indent="8890" algn="r">
                        <a:lnSpc>
                          <a:spcPts val="1200"/>
                        </a:lnSpc>
                        <a:spcAft>
                          <a:spcPts val="0"/>
                        </a:spcAft>
                      </a:pPr>
                      <a:r>
                        <a:rPr lang="zh-TW" sz="1400" b="1" kern="0">
                          <a:effectLst/>
                          <a:latin typeface="Times New Roman"/>
                          <a:ea typeface="標楷體"/>
                        </a:rPr>
                        <a:t>班級：</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lnSpc>
                          <a:spcPts val="1200"/>
                        </a:lnSpc>
                        <a:spcAft>
                          <a:spcPts val="0"/>
                        </a:spcAft>
                      </a:pPr>
                      <a:r>
                        <a:rPr lang="en-US" sz="1400" kern="0">
                          <a:solidFill>
                            <a:srgbClr val="0000FF"/>
                          </a:solidFill>
                          <a:effectLst/>
                          <a:latin typeface="Times New Roman"/>
                          <a:ea typeface="標楷體"/>
                        </a:rPr>
                        <a:t>9</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gridSpan="3">
                  <a:txBody>
                    <a:bodyPr/>
                    <a:lstStyle/>
                    <a:p>
                      <a:pPr algn="ctr">
                        <a:lnSpc>
                          <a:spcPts val="1200"/>
                        </a:lnSpc>
                        <a:spcAft>
                          <a:spcPts val="0"/>
                        </a:spcAft>
                      </a:pPr>
                      <a:r>
                        <a:rPr lang="zh-TW" sz="1400" b="1" kern="0">
                          <a:effectLst/>
                          <a:latin typeface="Times New Roman"/>
                          <a:ea typeface="標楷體"/>
                        </a:rPr>
                        <a:t>年</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lnSpc>
                          <a:spcPts val="1200"/>
                        </a:lnSpc>
                        <a:spcAft>
                          <a:spcPts val="0"/>
                        </a:spcAft>
                      </a:pPr>
                      <a:r>
                        <a:rPr lang="en-US" sz="1400" kern="0">
                          <a:solidFill>
                            <a:srgbClr val="0000FF"/>
                          </a:solidFill>
                          <a:effectLst/>
                          <a:latin typeface="Times New Roman"/>
                          <a:ea typeface="標楷體"/>
                        </a:rPr>
                        <a:t>3</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400" b="1" kern="0">
                          <a:effectLst/>
                          <a:latin typeface="Times New Roman"/>
                          <a:ea typeface="標楷體"/>
                        </a:rPr>
                        <a:t>班</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0">
                          <a:effectLst/>
                          <a:latin typeface="Times New Roman"/>
                          <a:ea typeface="標楷體"/>
                        </a:rPr>
                        <a:t> </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85725" algn="just">
                        <a:lnSpc>
                          <a:spcPts val="1200"/>
                        </a:lnSpc>
                        <a:spcAft>
                          <a:spcPts val="0"/>
                        </a:spcAft>
                      </a:pPr>
                      <a:r>
                        <a:rPr lang="zh-TW" sz="1400" b="1" kern="0">
                          <a:effectLst/>
                          <a:latin typeface="Times New Roman"/>
                          <a:ea typeface="標楷體"/>
                        </a:rPr>
                        <a:t>姓名：</a:t>
                      </a:r>
                      <a:r>
                        <a:rPr lang="en-US" sz="1400" b="1" kern="0">
                          <a:effectLst/>
                          <a:latin typeface="Times New Roman"/>
                          <a:ea typeface="標楷體"/>
                        </a:rPr>
                        <a:t> </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just">
                        <a:lnSpc>
                          <a:spcPts val="1200"/>
                        </a:lnSpc>
                        <a:spcAft>
                          <a:spcPts val="0"/>
                        </a:spcAft>
                      </a:pPr>
                      <a:r>
                        <a:rPr lang="zh-TW" sz="1400" kern="100">
                          <a:solidFill>
                            <a:srgbClr val="0000FF"/>
                          </a:solidFill>
                          <a:effectLst/>
                          <a:latin typeface="Times New Roman"/>
                          <a:ea typeface="標楷體"/>
                        </a:rPr>
                        <a:t>陳筱玲</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dist">
                        <a:lnSpc>
                          <a:spcPts val="1200"/>
                        </a:lnSpc>
                        <a:spcAft>
                          <a:spcPts val="0"/>
                        </a:spcAft>
                      </a:pPr>
                      <a:r>
                        <a:rPr lang="zh-TW" sz="1400" b="1" kern="0">
                          <a:effectLst/>
                          <a:latin typeface="Times New Roman"/>
                          <a:ea typeface="標楷體"/>
                        </a:rPr>
                        <a:t>身分證統一編號：</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gridSpan="3">
                  <a:txBody>
                    <a:bodyPr/>
                    <a:lstStyle/>
                    <a:p>
                      <a:pPr>
                        <a:lnSpc>
                          <a:spcPts val="1200"/>
                        </a:lnSpc>
                        <a:spcAft>
                          <a:spcPts val="0"/>
                        </a:spcAft>
                      </a:pPr>
                      <a:r>
                        <a:rPr lang="en-US" sz="1400" kern="100">
                          <a:solidFill>
                            <a:srgbClr val="0000FF"/>
                          </a:solidFill>
                          <a:effectLst/>
                          <a:latin typeface="Times New Roman"/>
                          <a:ea typeface="標楷體"/>
                        </a:rPr>
                        <a:t>A234567890</a:t>
                      </a:r>
                      <a:endParaRPr lang="zh-TW" sz="1400" kern="100">
                        <a:effectLst/>
                        <a:latin typeface="Times New Roman"/>
                        <a:ea typeface="新細明體"/>
                      </a:endParaRPr>
                    </a:p>
                  </a:txBody>
                  <a:tcPr marL="12771" marR="12771" marT="0" marB="0" anchor="ctr">
                    <a:lnL>
                      <a:noFill/>
                    </a:lnL>
                    <a:lnR>
                      <a:noFill/>
                    </a:lnR>
                    <a:lnT>
                      <a:noFill/>
                    </a:lnT>
                    <a:lnB w="28575"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361146">
                <a:tc gridSpan="5">
                  <a:txBody>
                    <a:bodyPr/>
                    <a:lstStyle/>
                    <a:p>
                      <a:pPr algn="ctr">
                        <a:lnSpc>
                          <a:spcPts val="1400"/>
                        </a:lnSpc>
                        <a:spcAft>
                          <a:spcPts val="0"/>
                        </a:spcAft>
                      </a:pPr>
                      <a:r>
                        <a:rPr lang="zh-TW" sz="1400" kern="0" dirty="0">
                          <a:effectLst/>
                          <a:latin typeface="Times New Roman"/>
                          <a:ea typeface="標楷體"/>
                        </a:rPr>
                        <a:t>比序項目</a:t>
                      </a:r>
                      <a:endParaRPr lang="zh-TW" sz="1400" kern="100" dirty="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lnSpc>
                          <a:spcPts val="12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ts val="1400"/>
                        </a:lnSpc>
                        <a:spcAft>
                          <a:spcPts val="0"/>
                        </a:spcAft>
                      </a:pPr>
                      <a:r>
                        <a:rPr lang="zh-TW" sz="1400" kern="0" dirty="0">
                          <a:effectLst/>
                          <a:latin typeface="Times New Roman"/>
                          <a:ea typeface="標楷體"/>
                        </a:rPr>
                        <a:t>積分核算說明</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zh-TW" sz="1400" kern="0">
                          <a:effectLst/>
                          <a:latin typeface="Times New Roman"/>
                          <a:ea typeface="標楷體"/>
                        </a:rPr>
                        <a:t>單項積分</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TW" sz="1400" kern="0">
                          <a:effectLst/>
                          <a:latin typeface="Times New Roman"/>
                          <a:ea typeface="標楷體"/>
                        </a:rPr>
                        <a:t>比序項目積分</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703">
                <a:tc rowSpan="4">
                  <a:txBody>
                    <a:bodyPr/>
                    <a:lstStyle/>
                    <a:p>
                      <a:pPr algn="ctr">
                        <a:lnSpc>
                          <a:spcPts val="1400"/>
                        </a:lnSpc>
                        <a:spcAft>
                          <a:spcPts val="0"/>
                        </a:spcAft>
                      </a:pPr>
                      <a:r>
                        <a:rPr lang="zh-TW" sz="1400" kern="0">
                          <a:effectLst/>
                          <a:latin typeface="Times New Roman"/>
                          <a:ea typeface="標楷體"/>
                        </a:rPr>
                        <a:t>多元學習表現</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lang="zh-TW" sz="1400" kern="0">
                          <a:effectLst/>
                          <a:latin typeface="Times New Roman"/>
                          <a:ea typeface="標楷體"/>
                        </a:rPr>
                        <a:t>競賽</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just">
                        <a:lnSpc>
                          <a:spcPts val="15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en-US" sz="1400" u="sng" kern="0" dirty="0">
                          <a:solidFill>
                            <a:srgbClr val="0000FF"/>
                          </a:solidFill>
                          <a:effectLst/>
                          <a:latin typeface="Times New Roman"/>
                          <a:ea typeface="標楷體"/>
                        </a:rPr>
                        <a:t>2015</a:t>
                      </a:r>
                      <a:r>
                        <a:rPr lang="zh-TW" sz="1400" u="sng" kern="0" dirty="0">
                          <a:solidFill>
                            <a:srgbClr val="0000FF"/>
                          </a:solidFill>
                          <a:effectLst/>
                          <a:uFill>
                            <a:solidFill>
                              <a:srgbClr val="000000"/>
                            </a:solidFill>
                          </a:uFill>
                          <a:latin typeface="Times New Roman"/>
                          <a:ea typeface="標楷體"/>
                        </a:rPr>
                        <a:t>年臺灣國際科學展覽會（電腦科學科）</a:t>
                      </a:r>
                      <a:r>
                        <a:rPr lang="en-US" sz="1400" u="sng" kern="0" dirty="0">
                          <a:solidFill>
                            <a:srgbClr val="0000FF"/>
                          </a:solidFill>
                          <a:effectLst/>
                          <a:uFill>
                            <a:solidFill>
                              <a:srgbClr val="000000"/>
                            </a:solidFill>
                          </a:uFill>
                          <a:latin typeface="Times New Roman"/>
                          <a:ea typeface="標楷體"/>
                        </a:rPr>
                        <a:t>3</a:t>
                      </a:r>
                      <a:r>
                        <a:rPr lang="zh-TW" sz="1400" u="sng" kern="0" dirty="0">
                          <a:solidFill>
                            <a:srgbClr val="0000FF"/>
                          </a:solidFill>
                          <a:effectLst/>
                          <a:uFill>
                            <a:solidFill>
                              <a:srgbClr val="000000"/>
                            </a:solidFill>
                          </a:uFill>
                          <a:latin typeface="Times New Roman"/>
                          <a:ea typeface="標楷體"/>
                        </a:rPr>
                        <a:t>等獎（國際性競賽）</a:t>
                      </a:r>
                      <a:endParaRPr lang="zh-TW" sz="1400" kern="100" dirty="0">
                        <a:effectLst/>
                        <a:latin typeface="Times New Roman"/>
                        <a:ea typeface="新細明體"/>
                      </a:endParaRPr>
                    </a:p>
                    <a:p>
                      <a:pPr algn="just">
                        <a:lnSpc>
                          <a:spcPts val="1400"/>
                        </a:lnSpc>
                        <a:spcAft>
                          <a:spcPts val="0"/>
                        </a:spcAft>
                      </a:pPr>
                      <a:r>
                        <a:rPr lang="en-US" sz="1400" u="sng" kern="0" dirty="0" smtClean="0">
                          <a:solidFill>
                            <a:srgbClr val="0000FF"/>
                          </a:solidFill>
                          <a:effectLst/>
                          <a:latin typeface="Times New Roman"/>
                          <a:ea typeface="標楷體"/>
                        </a:rPr>
                        <a:t>10</a:t>
                      </a:r>
                      <a:r>
                        <a:rPr lang="en-US" altLang="zh-TW" sz="1400" u="sng" kern="0" dirty="0" smtClean="0">
                          <a:solidFill>
                            <a:srgbClr val="0000FF"/>
                          </a:solidFill>
                          <a:effectLst/>
                          <a:latin typeface="Times New Roman"/>
                          <a:ea typeface="標楷體"/>
                        </a:rPr>
                        <a:t>6</a:t>
                      </a:r>
                      <a:r>
                        <a:rPr lang="zh-TW" sz="1400" u="sng" kern="0" dirty="0" smtClean="0">
                          <a:solidFill>
                            <a:srgbClr val="0000FF"/>
                          </a:solidFill>
                          <a:effectLst/>
                          <a:uFill>
                            <a:solidFill>
                              <a:srgbClr val="000000"/>
                            </a:solidFill>
                          </a:uFill>
                          <a:latin typeface="Times New Roman"/>
                          <a:ea typeface="標楷體"/>
                        </a:rPr>
                        <a:t>學年</a:t>
                      </a:r>
                      <a:r>
                        <a:rPr lang="zh-TW" sz="1400" u="sng" kern="0" dirty="0">
                          <a:solidFill>
                            <a:srgbClr val="0000FF"/>
                          </a:solidFill>
                          <a:effectLst/>
                          <a:uFill>
                            <a:solidFill>
                              <a:srgbClr val="000000"/>
                            </a:solidFill>
                          </a:uFill>
                          <a:latin typeface="Times New Roman"/>
                          <a:ea typeface="標楷體"/>
                        </a:rPr>
                        <a:t>度全國學生美術比賽（國中組）書法類優等（全國競賽）</a:t>
                      </a:r>
                      <a:endParaRPr lang="zh-TW" sz="1400" kern="100" dirty="0">
                        <a:effectLst/>
                        <a:latin typeface="Times New Roman"/>
                        <a:ea typeface="新細明體"/>
                      </a:endParaRPr>
                    </a:p>
                    <a:p>
                      <a:pPr algn="just">
                        <a:lnSpc>
                          <a:spcPts val="1400"/>
                        </a:lnSpc>
                        <a:spcAft>
                          <a:spcPts val="0"/>
                        </a:spcAft>
                      </a:pPr>
                      <a:r>
                        <a:rPr lang="zh-TW" sz="1400" u="sng" kern="0" dirty="0">
                          <a:solidFill>
                            <a:srgbClr val="0000FF"/>
                          </a:solidFill>
                          <a:effectLst/>
                          <a:latin typeface="Times New Roman"/>
                          <a:ea typeface="標楷體"/>
                        </a:rPr>
                        <a:t>苗栗縣</a:t>
                      </a:r>
                      <a:r>
                        <a:rPr lang="en-US" sz="1400" u="sng" kern="0" dirty="0" smtClean="0">
                          <a:solidFill>
                            <a:srgbClr val="0000FF"/>
                          </a:solidFill>
                          <a:effectLst/>
                          <a:latin typeface="Times New Roman"/>
                          <a:ea typeface="標楷體"/>
                        </a:rPr>
                        <a:t>10</a:t>
                      </a:r>
                      <a:r>
                        <a:rPr lang="en-US" altLang="zh-TW" sz="1400" u="sng" kern="0" dirty="0" smtClean="0">
                          <a:solidFill>
                            <a:srgbClr val="0000FF"/>
                          </a:solidFill>
                          <a:effectLst/>
                          <a:latin typeface="Times New Roman"/>
                          <a:ea typeface="標楷體"/>
                        </a:rPr>
                        <a:t>6</a:t>
                      </a:r>
                      <a:r>
                        <a:rPr lang="zh-TW" sz="1400" u="sng" kern="0" dirty="0" smtClean="0">
                          <a:solidFill>
                            <a:srgbClr val="0000FF"/>
                          </a:solidFill>
                          <a:effectLst/>
                          <a:latin typeface="Times New Roman"/>
                          <a:ea typeface="標楷體"/>
                        </a:rPr>
                        <a:t>學年</a:t>
                      </a:r>
                      <a:r>
                        <a:rPr lang="zh-TW" sz="1400" u="sng" kern="0" dirty="0">
                          <a:solidFill>
                            <a:srgbClr val="0000FF"/>
                          </a:solidFill>
                          <a:effectLst/>
                          <a:latin typeface="Times New Roman"/>
                          <a:ea typeface="標楷體"/>
                        </a:rPr>
                        <a:t>度學生音樂比賽（團體</a:t>
                      </a:r>
                      <a:r>
                        <a:rPr lang="en-US" sz="1400" u="sng" kern="0" dirty="0">
                          <a:solidFill>
                            <a:srgbClr val="0000FF"/>
                          </a:solidFill>
                          <a:effectLst/>
                          <a:latin typeface="Times New Roman"/>
                          <a:ea typeface="標楷體"/>
                        </a:rPr>
                        <a:t>B</a:t>
                      </a:r>
                      <a:r>
                        <a:rPr lang="zh-TW" sz="1400" u="sng" kern="0" dirty="0">
                          <a:solidFill>
                            <a:srgbClr val="0000FF"/>
                          </a:solidFill>
                          <a:effectLst/>
                          <a:latin typeface="Times New Roman"/>
                          <a:ea typeface="標楷體"/>
                        </a:rPr>
                        <a:t>組）弦樂合奏特優（區域及縣市競賽）</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7</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en-US" sz="1400" kern="0">
                          <a:solidFill>
                            <a:srgbClr val="0000FF"/>
                          </a:solidFill>
                          <a:effectLst/>
                          <a:latin typeface="Times New Roman"/>
                          <a:ea typeface="標楷體"/>
                        </a:rPr>
                        <a:t>16</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41">
                <a:tc vMerge="1">
                  <a:txBody>
                    <a:bodyPr/>
                    <a:lstStyle/>
                    <a:p>
                      <a:endParaRPr lang="zh-TW" altLang="en-US"/>
                    </a:p>
                  </a:txBody>
                  <a:tcPr/>
                </a:tc>
                <a:tc gridSpan="4">
                  <a:txBody>
                    <a:bodyPr/>
                    <a:lstStyle/>
                    <a:p>
                      <a:pPr algn="ctr">
                        <a:lnSpc>
                          <a:spcPts val="1400"/>
                        </a:lnSpc>
                        <a:spcAft>
                          <a:spcPts val="0"/>
                        </a:spcAft>
                      </a:pPr>
                      <a:r>
                        <a:rPr lang="zh-TW" sz="1400" kern="0">
                          <a:effectLst/>
                          <a:latin typeface="Times New Roman"/>
                          <a:ea typeface="標楷體"/>
                        </a:rPr>
                        <a:t>服務</a:t>
                      </a:r>
                      <a:endParaRPr lang="zh-TW" sz="1400" kern="100">
                        <a:effectLst/>
                        <a:latin typeface="Times New Roman"/>
                        <a:ea typeface="新細明體"/>
                      </a:endParaRPr>
                    </a:p>
                    <a:p>
                      <a:pPr algn="ctr">
                        <a:lnSpc>
                          <a:spcPts val="1400"/>
                        </a:lnSpc>
                        <a:spcAft>
                          <a:spcPts val="0"/>
                        </a:spcAft>
                      </a:pPr>
                      <a:r>
                        <a:rPr lang="zh-TW" sz="1400" kern="0">
                          <a:effectLst/>
                          <a:latin typeface="Times New Roman"/>
                          <a:ea typeface="標楷體"/>
                        </a:rPr>
                        <a:t>學習</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dirty="0">
                          <a:effectLst/>
                          <a:latin typeface="Times New Roman"/>
                          <a:ea typeface="標楷體"/>
                        </a:rPr>
                        <a:t>擔任班級幹部、小老師或社團幹部滿</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2</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學期。</a:t>
                      </a:r>
                      <a:endParaRPr lang="zh-TW" sz="1400" kern="100" dirty="0">
                        <a:effectLst/>
                        <a:latin typeface="Times New Roman"/>
                        <a:ea typeface="新細明體"/>
                      </a:endParaRPr>
                    </a:p>
                    <a:p>
                      <a:pPr marR="386715" algn="just">
                        <a:lnSpc>
                          <a:spcPts val="1400"/>
                        </a:lnSpc>
                        <a:spcAft>
                          <a:spcPts val="0"/>
                        </a:spcAft>
                      </a:pPr>
                      <a:r>
                        <a:rPr lang="zh-TW" sz="1400" kern="0" dirty="0">
                          <a:effectLst/>
                          <a:latin typeface="Times New Roman"/>
                          <a:ea typeface="標楷體"/>
                        </a:rPr>
                        <a:t>參加校內服務學習課程及活動，或於校外參加志工服務或社區服務</a:t>
                      </a:r>
                      <a:r>
                        <a:rPr lang="en-US" sz="1400" kern="0" dirty="0">
                          <a:effectLst/>
                          <a:latin typeface="Times New Roman"/>
                          <a:ea typeface="標楷體"/>
                        </a:rPr>
                        <a:t>   </a:t>
                      </a:r>
                      <a:r>
                        <a:rPr lang="zh-TW" sz="1400" kern="0" dirty="0">
                          <a:effectLst/>
                          <a:latin typeface="Times New Roman"/>
                          <a:ea typeface="標楷體"/>
                        </a:rPr>
                        <a:t>滿</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24</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小時。</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5</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705162">
                <a:tc vMerge="1">
                  <a:txBody>
                    <a:bodyPr/>
                    <a:lstStyle/>
                    <a:p>
                      <a:endParaRPr lang="zh-TW" altLang="en-US"/>
                    </a:p>
                  </a:txBody>
                  <a:tcPr/>
                </a:tc>
                <a:tc gridSpan="4">
                  <a:txBody>
                    <a:bodyPr/>
                    <a:lstStyle/>
                    <a:p>
                      <a:pPr marL="36195" marR="36195" algn="ctr">
                        <a:lnSpc>
                          <a:spcPts val="1400"/>
                        </a:lnSpc>
                        <a:spcAft>
                          <a:spcPts val="0"/>
                        </a:spcAft>
                      </a:pPr>
                      <a:r>
                        <a:rPr lang="zh-TW" sz="1400" kern="0">
                          <a:effectLst/>
                          <a:latin typeface="Times New Roman"/>
                          <a:ea typeface="標楷體"/>
                        </a:rPr>
                        <a:t>日常生活表現評量</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dirty="0">
                          <a:effectLst/>
                          <a:latin typeface="Times New Roman"/>
                          <a:ea typeface="標楷體"/>
                        </a:rPr>
                        <a:t>累計嘉獎</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8</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次，小功</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1</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次，大功</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0</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a:t>
                      </a:r>
                      <a:endParaRPr lang="zh-TW" sz="1400" kern="100" dirty="0">
                        <a:effectLst/>
                        <a:latin typeface="Times New Roman"/>
                        <a:ea typeface="新細明體"/>
                      </a:endParaRPr>
                    </a:p>
                    <a:p>
                      <a:pPr algn="just">
                        <a:lnSpc>
                          <a:spcPts val="1400"/>
                        </a:lnSpc>
                        <a:spcAft>
                          <a:spcPts val="0"/>
                        </a:spcAft>
                      </a:pPr>
                      <a:r>
                        <a:rPr lang="zh-TW" sz="1400" kern="0" dirty="0">
                          <a:effectLst/>
                          <a:latin typeface="Times New Roman"/>
                          <a:ea typeface="標楷體"/>
                        </a:rPr>
                        <a:t>警告</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1</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次，小過</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0</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次，大過</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0</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次。</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4</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700252">
                <a:tc vMerge="1">
                  <a:txBody>
                    <a:bodyPr/>
                    <a:lstStyle/>
                    <a:p>
                      <a:endParaRPr lang="zh-TW" altLang="en-US"/>
                    </a:p>
                  </a:txBody>
                  <a:tcPr/>
                </a:tc>
                <a:tc gridSpan="4">
                  <a:txBody>
                    <a:bodyPr/>
                    <a:lstStyle/>
                    <a:p>
                      <a:pPr algn="ctr">
                        <a:lnSpc>
                          <a:spcPts val="1400"/>
                        </a:lnSpc>
                        <a:spcAft>
                          <a:spcPts val="0"/>
                        </a:spcAft>
                      </a:pPr>
                      <a:r>
                        <a:rPr lang="zh-TW" sz="1400" kern="0">
                          <a:effectLst/>
                          <a:latin typeface="Times New Roman"/>
                          <a:ea typeface="標楷體"/>
                        </a:rPr>
                        <a:t>體適能</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dirty="0">
                          <a:effectLst/>
                          <a:latin typeface="Times New Roman"/>
                          <a:ea typeface="標楷體"/>
                        </a:rPr>
                        <a:t>肌耐力</a:t>
                      </a:r>
                      <a:r>
                        <a:rPr lang="zh-TW" sz="1400" u="sng" kern="0" dirty="0">
                          <a:solidFill>
                            <a:srgbClr val="0000FF"/>
                          </a:solidFill>
                          <a:effectLst/>
                          <a:uFill>
                            <a:solidFill>
                              <a:srgbClr val="000000"/>
                            </a:solidFill>
                          </a:uFill>
                          <a:latin typeface="Times New Roman"/>
                          <a:ea typeface="標楷體"/>
                        </a:rPr>
                        <a:t>　達　</a:t>
                      </a:r>
                      <a:r>
                        <a:rPr lang="zh-TW" sz="1400" kern="0" dirty="0">
                          <a:effectLst/>
                          <a:latin typeface="Times New Roman"/>
                          <a:ea typeface="標楷體"/>
                        </a:rPr>
                        <a:t>門檻標準</a:t>
                      </a:r>
                      <a:endParaRPr lang="zh-TW" sz="1400" kern="100" dirty="0">
                        <a:effectLst/>
                        <a:latin typeface="Times New Roman"/>
                        <a:ea typeface="新細明體"/>
                      </a:endParaRPr>
                    </a:p>
                    <a:p>
                      <a:pPr algn="just">
                        <a:lnSpc>
                          <a:spcPts val="1400"/>
                        </a:lnSpc>
                        <a:spcAft>
                          <a:spcPts val="0"/>
                        </a:spcAft>
                      </a:pPr>
                      <a:r>
                        <a:rPr lang="zh-TW" sz="1400" kern="0" dirty="0">
                          <a:effectLst/>
                          <a:latin typeface="Times New Roman"/>
                          <a:ea typeface="標楷體"/>
                        </a:rPr>
                        <a:t>柔軟度</a:t>
                      </a:r>
                      <a:r>
                        <a:rPr lang="zh-TW" sz="1400" u="sng" kern="0" dirty="0">
                          <a:solidFill>
                            <a:srgbClr val="0000FF"/>
                          </a:solidFill>
                          <a:effectLst/>
                          <a:uFill>
                            <a:solidFill>
                              <a:srgbClr val="000000"/>
                            </a:solidFill>
                          </a:uFill>
                          <a:latin typeface="Times New Roman"/>
                          <a:ea typeface="標楷體"/>
                        </a:rPr>
                        <a:t>　達　</a:t>
                      </a:r>
                      <a:r>
                        <a:rPr lang="zh-TW" sz="1400" kern="0" dirty="0">
                          <a:effectLst/>
                          <a:latin typeface="Times New Roman"/>
                          <a:ea typeface="標楷體"/>
                        </a:rPr>
                        <a:t>門檻標準</a:t>
                      </a:r>
                      <a:endParaRPr lang="zh-TW" sz="1400" kern="100" dirty="0">
                        <a:effectLst/>
                        <a:latin typeface="Times New Roman"/>
                        <a:ea typeface="新細明體"/>
                      </a:endParaRPr>
                    </a:p>
                    <a:p>
                      <a:pPr algn="just">
                        <a:lnSpc>
                          <a:spcPts val="1400"/>
                        </a:lnSpc>
                        <a:spcAft>
                          <a:spcPts val="0"/>
                        </a:spcAft>
                      </a:pPr>
                      <a:r>
                        <a:rPr lang="zh-TW" sz="1400" kern="0" dirty="0">
                          <a:effectLst/>
                          <a:latin typeface="Times New Roman"/>
                          <a:ea typeface="標楷體"/>
                        </a:rPr>
                        <a:t>瞬發力</a:t>
                      </a:r>
                      <a:r>
                        <a:rPr lang="zh-TW" sz="1400" u="sng" kern="0" dirty="0">
                          <a:solidFill>
                            <a:srgbClr val="0000FF"/>
                          </a:solidFill>
                          <a:effectLst/>
                          <a:uFill>
                            <a:solidFill>
                              <a:srgbClr val="000000"/>
                            </a:solidFill>
                          </a:uFill>
                          <a:latin typeface="Times New Roman"/>
                          <a:ea typeface="標楷體"/>
                        </a:rPr>
                        <a:t>　未達　</a:t>
                      </a:r>
                      <a:r>
                        <a:rPr lang="zh-TW" sz="1400" kern="0" dirty="0">
                          <a:effectLst/>
                          <a:latin typeface="Times New Roman"/>
                          <a:ea typeface="標楷體"/>
                        </a:rPr>
                        <a:t>門檻標準</a:t>
                      </a:r>
                      <a:endParaRPr lang="zh-TW" sz="1400" kern="100" dirty="0">
                        <a:effectLst/>
                        <a:latin typeface="Times New Roman"/>
                        <a:ea typeface="新細明體"/>
                      </a:endParaRPr>
                    </a:p>
                    <a:p>
                      <a:pPr algn="just">
                        <a:lnSpc>
                          <a:spcPts val="1400"/>
                        </a:lnSpc>
                        <a:spcAft>
                          <a:spcPts val="0"/>
                        </a:spcAft>
                      </a:pPr>
                      <a:r>
                        <a:rPr lang="zh-TW" sz="1400" kern="0" dirty="0">
                          <a:effectLst/>
                          <a:latin typeface="Times New Roman"/>
                          <a:ea typeface="標楷體"/>
                        </a:rPr>
                        <a:t>心肺耐力</a:t>
                      </a:r>
                      <a:r>
                        <a:rPr lang="zh-TW" sz="1400" u="sng" kern="0" dirty="0">
                          <a:solidFill>
                            <a:srgbClr val="0000FF"/>
                          </a:solidFill>
                          <a:effectLst/>
                          <a:uFill>
                            <a:solidFill>
                              <a:srgbClr val="000000"/>
                            </a:solidFill>
                          </a:uFill>
                          <a:latin typeface="Times New Roman"/>
                          <a:ea typeface="標楷體"/>
                        </a:rPr>
                        <a:t>　達　</a:t>
                      </a:r>
                      <a:r>
                        <a:rPr lang="zh-TW" sz="1400" kern="0" dirty="0">
                          <a:effectLst/>
                          <a:latin typeface="Times New Roman"/>
                          <a:ea typeface="標楷體"/>
                        </a:rPr>
                        <a:t>門檻標準</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6</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21229">
                <a:tc gridSpan="5">
                  <a:txBody>
                    <a:bodyPr/>
                    <a:lstStyle/>
                    <a:p>
                      <a:pPr>
                        <a:lnSpc>
                          <a:spcPts val="1400"/>
                        </a:lnSpc>
                        <a:spcAft>
                          <a:spcPts val="0"/>
                        </a:spcAft>
                      </a:pPr>
                      <a:r>
                        <a:rPr lang="zh-TW" sz="1400" kern="0">
                          <a:effectLst/>
                          <a:latin typeface="Times New Roman"/>
                          <a:ea typeface="標楷體"/>
                        </a:rPr>
                        <a:t>技藝優良</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dirty="0">
                          <a:effectLst/>
                          <a:latin typeface="Times New Roman"/>
                          <a:ea typeface="標楷體"/>
                        </a:rPr>
                        <a:t>技藝教育課程平均總成績</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92</a:t>
                      </a:r>
                      <a:r>
                        <a:rPr lang="zh-TW" sz="1400" u="sng" kern="0" dirty="0">
                          <a:solidFill>
                            <a:srgbClr val="0000FF"/>
                          </a:solidFill>
                          <a:effectLst/>
                          <a:latin typeface="Times New Roman"/>
                          <a:ea typeface="標楷體"/>
                        </a:rPr>
                        <a:t>　</a:t>
                      </a:r>
                      <a:r>
                        <a:rPr lang="zh-TW" sz="1400" kern="0" dirty="0">
                          <a:effectLst/>
                          <a:latin typeface="Times New Roman"/>
                          <a:ea typeface="標楷體"/>
                        </a:rPr>
                        <a:t>分</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3</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400" kern="0">
                          <a:solidFill>
                            <a:srgbClr val="0000FF"/>
                          </a:solidFill>
                          <a:effectLst/>
                          <a:latin typeface="Times New Roman"/>
                          <a:ea typeface="標楷體"/>
                        </a:rPr>
                        <a:t>3</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062">
                <a:tc gridSpan="5">
                  <a:txBody>
                    <a:bodyPr/>
                    <a:lstStyle/>
                    <a:p>
                      <a:pPr>
                        <a:lnSpc>
                          <a:spcPts val="1400"/>
                        </a:lnSpc>
                        <a:spcAft>
                          <a:spcPts val="0"/>
                        </a:spcAft>
                      </a:pPr>
                      <a:r>
                        <a:rPr lang="zh-TW" sz="1400" kern="0">
                          <a:effectLst/>
                          <a:latin typeface="Times New Roman"/>
                          <a:ea typeface="標楷體"/>
                        </a:rPr>
                        <a:t>弱勢身分</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dirty="0">
                          <a:effectLst/>
                          <a:latin typeface="Times New Roman"/>
                          <a:ea typeface="標楷體"/>
                        </a:rPr>
                        <a:t>具</a:t>
                      </a:r>
                      <a:r>
                        <a:rPr lang="zh-TW" sz="1400" u="sng" kern="0" dirty="0">
                          <a:solidFill>
                            <a:srgbClr val="0000FF"/>
                          </a:solidFill>
                          <a:effectLst/>
                          <a:uFill>
                            <a:solidFill>
                              <a:srgbClr val="000000"/>
                            </a:solidFill>
                          </a:uFill>
                          <a:latin typeface="Times New Roman"/>
                          <a:ea typeface="標楷體"/>
                        </a:rPr>
                        <a:t>　中低收入戶子女　</a:t>
                      </a:r>
                      <a:r>
                        <a:rPr lang="zh-TW" sz="1400" kern="0" dirty="0">
                          <a:effectLst/>
                          <a:latin typeface="Times New Roman"/>
                          <a:ea typeface="標楷體"/>
                        </a:rPr>
                        <a:t>身分</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2</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400" kern="0">
                          <a:solidFill>
                            <a:srgbClr val="0000FF"/>
                          </a:solidFill>
                          <a:effectLst/>
                          <a:latin typeface="Times New Roman"/>
                          <a:ea typeface="標楷體"/>
                        </a:rPr>
                        <a:t>2</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62">
                <a:tc gridSpan="5">
                  <a:txBody>
                    <a:bodyPr/>
                    <a:lstStyle/>
                    <a:p>
                      <a:pPr>
                        <a:lnSpc>
                          <a:spcPts val="1400"/>
                        </a:lnSpc>
                        <a:spcAft>
                          <a:spcPts val="0"/>
                        </a:spcAft>
                      </a:pPr>
                      <a:r>
                        <a:rPr lang="zh-TW" sz="1400" kern="0">
                          <a:effectLst/>
                          <a:latin typeface="Times New Roman"/>
                          <a:ea typeface="標楷體"/>
                        </a:rPr>
                        <a:t>均衡學習</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nSpc>
                          <a:spcPts val="12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ts val="1400"/>
                        </a:lnSpc>
                        <a:spcAft>
                          <a:spcPts val="0"/>
                        </a:spcAft>
                      </a:pPr>
                      <a:r>
                        <a:rPr lang="zh-TW" sz="1400" kern="0" dirty="0">
                          <a:effectLst/>
                          <a:latin typeface="Times New Roman"/>
                          <a:ea typeface="標楷體"/>
                        </a:rPr>
                        <a:t>健康與體育</a:t>
                      </a:r>
                      <a:r>
                        <a:rPr lang="en-US" sz="1400" kern="0" dirty="0">
                          <a:effectLst/>
                          <a:latin typeface="Times New Roman"/>
                          <a:ea typeface="標楷體"/>
                        </a:rPr>
                        <a:t>5</a:t>
                      </a:r>
                      <a:r>
                        <a:rPr lang="zh-TW" sz="1400" kern="0" dirty="0">
                          <a:effectLst/>
                          <a:latin typeface="Times New Roman"/>
                          <a:ea typeface="標楷體"/>
                        </a:rPr>
                        <a:t>學期平均成績</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90</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分</a:t>
                      </a:r>
                      <a:endParaRPr lang="zh-TW" sz="1400" kern="100" dirty="0">
                        <a:effectLst/>
                        <a:latin typeface="Times New Roman"/>
                        <a:ea typeface="新細明體"/>
                      </a:endParaRPr>
                    </a:p>
                    <a:p>
                      <a:pPr>
                        <a:lnSpc>
                          <a:spcPts val="1400"/>
                        </a:lnSpc>
                        <a:spcAft>
                          <a:spcPts val="0"/>
                        </a:spcAft>
                      </a:pPr>
                      <a:r>
                        <a:rPr lang="zh-TW" sz="1400" kern="0" dirty="0">
                          <a:effectLst/>
                          <a:latin typeface="Times New Roman"/>
                          <a:ea typeface="標楷體"/>
                        </a:rPr>
                        <a:t>藝術與人文</a:t>
                      </a:r>
                      <a:r>
                        <a:rPr lang="en-US" sz="1400" kern="0" dirty="0">
                          <a:effectLst/>
                          <a:latin typeface="Times New Roman"/>
                          <a:ea typeface="標楷體"/>
                        </a:rPr>
                        <a:t>5</a:t>
                      </a:r>
                      <a:r>
                        <a:rPr lang="zh-TW" sz="1400" kern="0" dirty="0">
                          <a:effectLst/>
                          <a:latin typeface="Times New Roman"/>
                          <a:ea typeface="標楷體"/>
                        </a:rPr>
                        <a:t>學期平均成績</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88</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分</a:t>
                      </a:r>
                      <a:endParaRPr lang="zh-TW" sz="1400" kern="100" dirty="0">
                        <a:effectLst/>
                        <a:latin typeface="Times New Roman"/>
                        <a:ea typeface="新細明體"/>
                      </a:endParaRPr>
                    </a:p>
                    <a:p>
                      <a:pPr>
                        <a:lnSpc>
                          <a:spcPts val="1400"/>
                        </a:lnSpc>
                        <a:spcAft>
                          <a:spcPts val="0"/>
                        </a:spcAft>
                      </a:pPr>
                      <a:r>
                        <a:rPr lang="zh-TW" sz="1400" kern="0" dirty="0">
                          <a:effectLst/>
                          <a:latin typeface="Times New Roman"/>
                          <a:ea typeface="標楷體"/>
                        </a:rPr>
                        <a:t>綜合活動</a:t>
                      </a:r>
                      <a:r>
                        <a:rPr lang="en-US" sz="1400" kern="0" dirty="0">
                          <a:effectLst/>
                          <a:latin typeface="Times New Roman"/>
                          <a:ea typeface="標楷體"/>
                        </a:rPr>
                        <a:t>5</a:t>
                      </a:r>
                      <a:r>
                        <a:rPr lang="zh-TW" sz="1400" kern="0" dirty="0">
                          <a:effectLst/>
                          <a:latin typeface="Times New Roman"/>
                          <a:ea typeface="標楷體"/>
                        </a:rPr>
                        <a:t>學期平均成績</a:t>
                      </a:r>
                      <a:r>
                        <a:rPr lang="zh-TW" sz="1400" u="sng" kern="0" dirty="0">
                          <a:solidFill>
                            <a:srgbClr val="0000FF"/>
                          </a:solidFill>
                          <a:effectLst/>
                          <a:uFill>
                            <a:solidFill>
                              <a:srgbClr val="000000"/>
                            </a:solidFill>
                          </a:uFill>
                          <a:latin typeface="Times New Roman"/>
                          <a:ea typeface="標楷體"/>
                        </a:rPr>
                        <a:t>　</a:t>
                      </a:r>
                      <a:r>
                        <a:rPr lang="en-US" sz="1400" u="sng" kern="0" dirty="0">
                          <a:solidFill>
                            <a:srgbClr val="0000FF"/>
                          </a:solidFill>
                          <a:effectLst/>
                          <a:uFill>
                            <a:solidFill>
                              <a:srgbClr val="000000"/>
                            </a:solidFill>
                          </a:uFill>
                          <a:latin typeface="Times New Roman"/>
                          <a:ea typeface="標楷體"/>
                        </a:rPr>
                        <a:t>75</a:t>
                      </a:r>
                      <a:r>
                        <a:rPr lang="zh-TW" sz="1400" u="sng" kern="0" dirty="0">
                          <a:solidFill>
                            <a:srgbClr val="0000FF"/>
                          </a:solidFill>
                          <a:effectLst/>
                          <a:uFill>
                            <a:solidFill>
                              <a:srgbClr val="000000"/>
                            </a:solidFill>
                          </a:uFill>
                          <a:latin typeface="Times New Roman"/>
                          <a:ea typeface="標楷體"/>
                        </a:rPr>
                        <a:t>　</a:t>
                      </a:r>
                      <a:r>
                        <a:rPr lang="zh-TW" sz="1400" kern="0" dirty="0">
                          <a:effectLst/>
                          <a:latin typeface="Times New Roman"/>
                          <a:ea typeface="標楷體"/>
                        </a:rPr>
                        <a:t>分</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0000FF"/>
                          </a:solidFill>
                          <a:effectLst/>
                          <a:latin typeface="Times New Roman"/>
                          <a:ea typeface="標楷體"/>
                        </a:rPr>
                        <a:t>6</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400" kern="0">
                          <a:solidFill>
                            <a:srgbClr val="0000FF"/>
                          </a:solidFill>
                          <a:effectLst/>
                          <a:latin typeface="Times New Roman"/>
                          <a:ea typeface="標楷體"/>
                        </a:rPr>
                        <a:t>6</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252">
                <a:tc gridSpan="5">
                  <a:txBody>
                    <a:bodyPr/>
                    <a:lstStyle/>
                    <a:p>
                      <a:pPr>
                        <a:lnSpc>
                          <a:spcPts val="1400"/>
                        </a:lnSpc>
                        <a:spcAft>
                          <a:spcPts val="0"/>
                        </a:spcAft>
                      </a:pPr>
                      <a:r>
                        <a:rPr lang="zh-TW" sz="1400" kern="0">
                          <a:effectLst/>
                          <a:latin typeface="Times New Roman"/>
                          <a:ea typeface="標楷體"/>
                        </a:rPr>
                        <a:t>適性輔導</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400"/>
                        </a:lnSpc>
                        <a:spcAft>
                          <a:spcPts val="0"/>
                        </a:spcAft>
                      </a:pPr>
                      <a:r>
                        <a:rPr lang="zh-TW" sz="1400" kern="0">
                          <a:effectLst/>
                          <a:latin typeface="Times New Roman"/>
                          <a:ea typeface="標楷體"/>
                        </a:rPr>
                        <a:t>國中學生生涯輔導紀錄手冊「生涯發展規劃書」中</a:t>
                      </a:r>
                      <a:endParaRPr lang="zh-TW" sz="1400" kern="100">
                        <a:effectLst/>
                        <a:latin typeface="Times New Roman"/>
                        <a:ea typeface="新細明體"/>
                      </a:endParaRPr>
                    </a:p>
                    <a:p>
                      <a:pPr algn="just">
                        <a:lnSpc>
                          <a:spcPts val="1400"/>
                        </a:lnSpc>
                        <a:spcAft>
                          <a:spcPts val="0"/>
                        </a:spcAft>
                      </a:pPr>
                      <a:r>
                        <a:rPr lang="zh-TW" sz="1400" kern="0">
                          <a:effectLst/>
                          <a:latin typeface="Times New Roman"/>
                          <a:ea typeface="標楷體"/>
                        </a:rPr>
                        <a:t>家長意見</a:t>
                      </a:r>
                      <a:r>
                        <a:rPr lang="zh-TW" sz="1400" u="sng" kern="0">
                          <a:solidFill>
                            <a:srgbClr val="0000FF"/>
                          </a:solidFill>
                          <a:effectLst/>
                          <a:uFill>
                            <a:solidFill>
                              <a:srgbClr val="000000"/>
                            </a:solidFill>
                          </a:uFill>
                          <a:latin typeface="Times New Roman"/>
                          <a:ea typeface="標楷體"/>
                        </a:rPr>
                        <a:t>　勾選　</a:t>
                      </a:r>
                      <a:r>
                        <a:rPr lang="zh-TW" sz="1400" kern="0">
                          <a:effectLst/>
                          <a:latin typeface="Times New Roman"/>
                          <a:ea typeface="標楷體"/>
                        </a:rPr>
                        <a:t>五專</a:t>
                      </a:r>
                      <a:endParaRPr lang="zh-TW" sz="1400" kern="100">
                        <a:effectLst/>
                        <a:latin typeface="Times New Roman"/>
                        <a:ea typeface="新細明體"/>
                      </a:endParaRPr>
                    </a:p>
                    <a:p>
                      <a:pPr algn="just">
                        <a:lnSpc>
                          <a:spcPts val="1400"/>
                        </a:lnSpc>
                        <a:spcAft>
                          <a:spcPts val="0"/>
                        </a:spcAft>
                      </a:pPr>
                      <a:r>
                        <a:rPr lang="zh-TW" sz="1400" kern="0">
                          <a:effectLst/>
                          <a:latin typeface="Times New Roman"/>
                          <a:ea typeface="標楷體"/>
                        </a:rPr>
                        <a:t>導師意見</a:t>
                      </a:r>
                      <a:r>
                        <a:rPr lang="zh-TW" sz="1400" u="sng" kern="0">
                          <a:solidFill>
                            <a:srgbClr val="0000FF"/>
                          </a:solidFill>
                          <a:effectLst/>
                          <a:uFill>
                            <a:solidFill>
                              <a:srgbClr val="000000"/>
                            </a:solidFill>
                          </a:uFill>
                          <a:latin typeface="Times New Roman"/>
                          <a:ea typeface="標楷體"/>
                        </a:rPr>
                        <a:t>　勾選　</a:t>
                      </a:r>
                      <a:r>
                        <a:rPr lang="zh-TW" sz="1400" kern="0">
                          <a:effectLst/>
                          <a:latin typeface="Times New Roman"/>
                          <a:ea typeface="標楷體"/>
                        </a:rPr>
                        <a:t>五專</a:t>
                      </a:r>
                      <a:endParaRPr lang="zh-TW" sz="1400" kern="100">
                        <a:effectLst/>
                        <a:latin typeface="Times New Roman"/>
                        <a:ea typeface="新細明體"/>
                      </a:endParaRPr>
                    </a:p>
                    <a:p>
                      <a:pPr algn="just">
                        <a:lnSpc>
                          <a:spcPts val="1400"/>
                        </a:lnSpc>
                        <a:spcAft>
                          <a:spcPts val="0"/>
                        </a:spcAft>
                      </a:pPr>
                      <a:r>
                        <a:rPr lang="zh-TW" sz="1400" kern="0">
                          <a:effectLst/>
                          <a:latin typeface="Times New Roman"/>
                          <a:ea typeface="標楷體"/>
                        </a:rPr>
                        <a:t>輔導教師意見</a:t>
                      </a:r>
                      <a:r>
                        <a:rPr lang="zh-TW" sz="1400" u="sng" kern="0">
                          <a:solidFill>
                            <a:srgbClr val="0000FF"/>
                          </a:solidFill>
                          <a:effectLst/>
                          <a:uFill>
                            <a:solidFill>
                              <a:srgbClr val="000000"/>
                            </a:solidFill>
                          </a:uFill>
                          <a:latin typeface="Times New Roman"/>
                          <a:ea typeface="標楷體"/>
                        </a:rPr>
                        <a:t>　勾選　</a:t>
                      </a:r>
                      <a:r>
                        <a:rPr lang="zh-TW" sz="1400" kern="0">
                          <a:effectLst/>
                          <a:latin typeface="Times New Roman"/>
                          <a:ea typeface="標楷體"/>
                        </a:rPr>
                        <a:t>五專</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dirty="0">
                          <a:solidFill>
                            <a:srgbClr val="0000FF"/>
                          </a:solidFill>
                          <a:effectLst/>
                          <a:latin typeface="Times New Roman"/>
                          <a:ea typeface="標楷體"/>
                        </a:rPr>
                        <a:t>3</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400" kern="0" dirty="0">
                          <a:solidFill>
                            <a:srgbClr val="0000FF"/>
                          </a:solidFill>
                          <a:effectLst/>
                          <a:latin typeface="Times New Roman"/>
                          <a:ea typeface="標楷體"/>
                        </a:rPr>
                        <a:t>3</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90">
                <a:tc gridSpan="5">
                  <a:txBody>
                    <a:bodyPr/>
                    <a:lstStyle/>
                    <a:p>
                      <a:pPr>
                        <a:lnSpc>
                          <a:spcPts val="1400"/>
                        </a:lnSpc>
                        <a:spcAft>
                          <a:spcPts val="0"/>
                        </a:spcAft>
                      </a:pPr>
                      <a:r>
                        <a:rPr lang="zh-TW" sz="1400" kern="0">
                          <a:effectLst/>
                          <a:latin typeface="Times New Roman"/>
                          <a:ea typeface="標楷體"/>
                        </a:rPr>
                        <a:t>合計</a:t>
                      </a:r>
                      <a:endParaRPr lang="zh-TW" sz="1400" kern="100">
                        <a:effectLst/>
                        <a:latin typeface="Times New Roman"/>
                        <a:ea typeface="新細明體"/>
                      </a:endParaRPr>
                    </a:p>
                  </a:txBody>
                  <a:tcPr marL="12771" marR="12771"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just">
                        <a:lnSpc>
                          <a:spcPts val="1400"/>
                        </a:lnSpc>
                        <a:spcAft>
                          <a:spcPts val="0"/>
                        </a:spcAft>
                      </a:pP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99"/>
                    </a:solidFill>
                  </a:tcPr>
                </a:tc>
                <a:tc gridSpan="8">
                  <a:txBody>
                    <a:bodyPr/>
                    <a:lstStyle/>
                    <a:p>
                      <a:pPr algn="just">
                        <a:lnSpc>
                          <a:spcPts val="1400"/>
                        </a:lnSpc>
                        <a:spcAft>
                          <a:spcPts val="0"/>
                        </a:spcAft>
                      </a:pPr>
                      <a:r>
                        <a:rPr lang="en-US" sz="1400" kern="0" dirty="0">
                          <a:solidFill>
                            <a:srgbClr val="FF0000"/>
                          </a:solidFill>
                          <a:effectLst/>
                          <a:latin typeface="Times New Roman"/>
                          <a:ea typeface="標楷體"/>
                        </a:rPr>
                        <a:t> </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400"/>
                        </a:lnSpc>
                        <a:spcAft>
                          <a:spcPts val="0"/>
                        </a:spcAft>
                      </a:pPr>
                      <a:r>
                        <a:rPr lang="en-US" sz="1400" kern="0">
                          <a:solidFill>
                            <a:srgbClr val="FF0000"/>
                          </a:solidFill>
                          <a:effectLst/>
                          <a:latin typeface="Times New Roman"/>
                          <a:ea typeface="標楷體"/>
                        </a:rPr>
                        <a:t> </a:t>
                      </a:r>
                      <a:endParaRPr lang="zh-TW" sz="1400" kern="10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99"/>
                    </a:solidFill>
                  </a:tcPr>
                </a:tc>
                <a:tc>
                  <a:txBody>
                    <a:bodyPr/>
                    <a:lstStyle/>
                    <a:p>
                      <a:pPr algn="ctr">
                        <a:lnSpc>
                          <a:spcPts val="1400"/>
                        </a:lnSpc>
                        <a:spcAft>
                          <a:spcPts val="0"/>
                        </a:spcAft>
                      </a:pPr>
                      <a:r>
                        <a:rPr lang="en-US" sz="1400" kern="0" dirty="0">
                          <a:solidFill>
                            <a:srgbClr val="0000FF"/>
                          </a:solidFill>
                          <a:effectLst/>
                          <a:latin typeface="Times New Roman"/>
                          <a:ea typeface="標楷體"/>
                        </a:rPr>
                        <a:t>30</a:t>
                      </a:r>
                      <a:endParaRPr lang="zh-TW" sz="1400" kern="100" dirty="0">
                        <a:effectLst/>
                        <a:latin typeface="Times New Roman"/>
                        <a:ea typeface="新細明體"/>
                      </a:endParaRPr>
                    </a:p>
                  </a:txBody>
                  <a:tcPr marL="12771" marR="1277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3892715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13314" name="文字版面配置區 1"/>
          <p:cNvSpPr>
            <a:spLocks noGrp="1"/>
          </p:cNvSpPr>
          <p:nvPr>
            <p:ph type="body" sz="quarter" idx="14"/>
          </p:nvPr>
        </p:nvSpPr>
        <p:spPr>
          <a:xfrm>
            <a:off x="323528" y="980728"/>
            <a:ext cx="8280400" cy="2376264"/>
          </a:xfrm>
        </p:spPr>
        <p:txBody>
          <a:bodyPr rtlCol="0">
            <a:normAutofit fontScale="92500" lnSpcReduction="10000"/>
          </a:bodyPr>
          <a:lstStyle/>
          <a:p>
            <a:pPr fontAlgn="auto">
              <a:lnSpc>
                <a:spcPct val="140000"/>
              </a:lnSpc>
              <a:spcAft>
                <a:spcPts val="0"/>
              </a:spcAft>
              <a:defRPr/>
            </a:pPr>
            <a:r>
              <a:rPr lang="zh-TW" altLang="en-US" dirty="0" smtClean="0"/>
              <a:t>招生學校得依學校發展特色及科組特性，加權採計部分項目，加權項目至多得</a:t>
            </a:r>
            <a:r>
              <a:rPr lang="zh-TW" altLang="en-US" dirty="0" smtClean="0">
                <a:latin typeface="Times New Roman" pitchFamily="18" charset="0"/>
                <a:cs typeface="Times New Roman" pitchFamily="18" charset="0"/>
              </a:rPr>
              <a:t>擇</a:t>
            </a:r>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項，其權重可訂為</a:t>
            </a:r>
            <a:r>
              <a:rPr lang="en-US" altLang="zh-TW" dirty="0" smtClean="0">
                <a:latin typeface="Times New Roman" pitchFamily="18" charset="0"/>
                <a:cs typeface="Times New Roman" pitchFamily="18" charset="0"/>
              </a:rPr>
              <a:t>1.1</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1.2</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1.3</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1.4</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1.5</a:t>
            </a:r>
            <a:r>
              <a:rPr lang="zh-TW" altLang="en-US" dirty="0" smtClean="0">
                <a:latin typeface="Times New Roman" pitchFamily="18" charset="0"/>
                <a:cs typeface="Times New Roman" pitchFamily="18" charset="0"/>
              </a:rPr>
              <a:t>，並以</a:t>
            </a:r>
            <a:r>
              <a:rPr lang="en-US" altLang="zh-TW" dirty="0" smtClean="0">
                <a:latin typeface="Times New Roman" pitchFamily="18" charset="0"/>
                <a:cs typeface="Times New Roman" pitchFamily="18" charset="0"/>
              </a:rPr>
              <a:t>1.5</a:t>
            </a:r>
            <a:r>
              <a:rPr lang="zh-TW" altLang="en-US" dirty="0" smtClean="0">
                <a:latin typeface="Times New Roman" pitchFamily="18" charset="0"/>
                <a:cs typeface="Times New Roman" pitchFamily="18" charset="0"/>
              </a:rPr>
              <a:t>為上限。</a:t>
            </a:r>
            <a:endParaRPr lang="en-US" altLang="zh-TW" dirty="0" smtClean="0">
              <a:latin typeface="Times New Roman" pitchFamily="18" charset="0"/>
              <a:cs typeface="Times New Roman" pitchFamily="18" charset="0"/>
            </a:endParaRPr>
          </a:p>
          <a:p>
            <a:pPr fontAlgn="auto">
              <a:lnSpc>
                <a:spcPct val="140000"/>
              </a:lnSpc>
              <a:spcAft>
                <a:spcPts val="0"/>
              </a:spcAft>
              <a:defRPr/>
            </a:pPr>
            <a:r>
              <a:rPr lang="zh-TW" altLang="en-US" dirty="0" smtClean="0">
                <a:latin typeface="Times New Roman" pitchFamily="18" charset="0"/>
                <a:cs typeface="Times New Roman" pitchFamily="18" charset="0"/>
              </a:rPr>
              <a:t>以</a:t>
            </a:r>
            <a:r>
              <a:rPr lang="zh-TW" altLang="en-US" b="1" dirty="0" smtClean="0">
                <a:latin typeface="Times New Roman" pitchFamily="18" charset="0"/>
                <a:cs typeface="Times New Roman" pitchFamily="18" charset="0"/>
              </a:rPr>
              <a:t>仁德醫護管理專科學校</a:t>
            </a:r>
            <a:r>
              <a:rPr lang="zh-TW" altLang="en-US" dirty="0" smtClean="0">
                <a:latin typeface="Times New Roman" pitchFamily="18" charset="0"/>
                <a:cs typeface="Times New Roman" pitchFamily="18" charset="0"/>
              </a:rPr>
              <a:t>為例：</a:t>
            </a:r>
            <a:endParaRPr lang="en-US" altLang="zh-TW" dirty="0" smtClean="0"/>
          </a:p>
          <a:p>
            <a:pPr lvl="2" fontAlgn="auto">
              <a:spcAft>
                <a:spcPts val="0"/>
              </a:spcAft>
              <a:buFont typeface="Wingdings" pitchFamily="2" charset="2"/>
              <a:buNone/>
              <a:defRPr/>
            </a:pPr>
            <a:endParaRPr lang="en-US" altLang="zh-TW" dirty="0" smtClean="0"/>
          </a:p>
        </p:txBody>
      </p:sp>
      <p:graphicFrame>
        <p:nvGraphicFramePr>
          <p:cNvPr id="3" name="表格 2"/>
          <p:cNvGraphicFramePr>
            <a:graphicFrameLocks noGrp="1"/>
          </p:cNvGraphicFramePr>
          <p:nvPr>
            <p:extLst>
              <p:ext uri="{D42A27DB-BD31-4B8C-83A1-F6EECF244321}">
                <p14:modId xmlns:p14="http://schemas.microsoft.com/office/powerpoint/2010/main" val="1300500446"/>
              </p:ext>
            </p:extLst>
          </p:nvPr>
        </p:nvGraphicFramePr>
        <p:xfrm>
          <a:off x="1259632" y="3429000"/>
          <a:ext cx="6624736" cy="3108960"/>
        </p:xfrm>
        <a:graphic>
          <a:graphicData uri="http://schemas.openxmlformats.org/drawingml/2006/table">
            <a:tbl>
              <a:tblPr firstRow="1" bandRow="1">
                <a:tableStyleId>{21E4AEA4-8DFA-4A89-87EB-49C32662AFE0}</a:tableStyleId>
              </a:tblPr>
              <a:tblGrid>
                <a:gridCol w="1872208"/>
                <a:gridCol w="1728192"/>
                <a:gridCol w="1224136"/>
                <a:gridCol w="1800200"/>
              </a:tblGrid>
              <a:tr h="328036">
                <a:tc>
                  <a:txBody>
                    <a:bodyPr/>
                    <a:lstStyle/>
                    <a:p>
                      <a:pPr algn="ctr">
                        <a:lnSpc>
                          <a:spcPts val="2000"/>
                        </a:lnSpc>
                      </a:pPr>
                      <a:r>
                        <a:rPr lang="zh-TW" altLang="en-US" sz="1800" dirty="0" smtClean="0">
                          <a:latin typeface="標楷體" pitchFamily="65" charset="-120"/>
                          <a:ea typeface="標楷體" pitchFamily="65" charset="-120"/>
                        </a:rPr>
                        <a:t>比序項目</a:t>
                      </a:r>
                      <a:endParaRPr lang="zh-TW" altLang="en-US" sz="1800" dirty="0">
                        <a:latin typeface="標楷體" pitchFamily="65" charset="-120"/>
                        <a:ea typeface="標楷體" pitchFamily="65" charset="-120"/>
                      </a:endParaRPr>
                    </a:p>
                  </a:txBody>
                  <a:tcPr/>
                </a:tc>
                <a:tc>
                  <a:txBody>
                    <a:bodyPr/>
                    <a:lstStyle/>
                    <a:p>
                      <a:pPr algn="ctr">
                        <a:lnSpc>
                          <a:spcPts val="2000"/>
                        </a:lnSpc>
                      </a:pPr>
                      <a:r>
                        <a:rPr lang="zh-TW" altLang="en-US" sz="1800" dirty="0" smtClean="0">
                          <a:latin typeface="標楷體" pitchFamily="65" charset="-120"/>
                          <a:ea typeface="標楷體" pitchFamily="65" charset="-120"/>
                        </a:rPr>
                        <a:t>原始積分上限</a:t>
                      </a:r>
                      <a:endParaRPr lang="zh-TW" altLang="en-US" sz="1800" dirty="0">
                        <a:latin typeface="標楷體" pitchFamily="65" charset="-120"/>
                        <a:ea typeface="標楷體" pitchFamily="65" charset="-120"/>
                      </a:endParaRPr>
                    </a:p>
                  </a:txBody>
                  <a:tcPr/>
                </a:tc>
                <a:tc>
                  <a:txBody>
                    <a:bodyPr/>
                    <a:lstStyle/>
                    <a:p>
                      <a:pPr algn="ctr">
                        <a:lnSpc>
                          <a:spcPts val="2000"/>
                        </a:lnSpc>
                      </a:pPr>
                      <a:r>
                        <a:rPr lang="zh-TW" altLang="en-US" sz="1800" dirty="0" smtClean="0">
                          <a:latin typeface="標楷體" pitchFamily="65" charset="-120"/>
                          <a:ea typeface="標楷體" pitchFamily="65" charset="-120"/>
                        </a:rPr>
                        <a:t>加權權重</a:t>
                      </a:r>
                      <a:endParaRPr lang="zh-TW" altLang="en-US" sz="1800" dirty="0">
                        <a:latin typeface="標楷體" pitchFamily="65" charset="-120"/>
                        <a:ea typeface="標楷體" pitchFamily="65" charset="-120"/>
                      </a:endParaRPr>
                    </a:p>
                  </a:txBody>
                  <a:tcPr/>
                </a:tc>
                <a:tc>
                  <a:txBody>
                    <a:bodyPr/>
                    <a:lstStyle/>
                    <a:p>
                      <a:pPr algn="ctr">
                        <a:lnSpc>
                          <a:spcPts val="2000"/>
                        </a:lnSpc>
                      </a:pPr>
                      <a:r>
                        <a:rPr lang="zh-TW" altLang="en-US" sz="1800" dirty="0" smtClean="0">
                          <a:latin typeface="標楷體" pitchFamily="65" charset="-120"/>
                          <a:ea typeface="標楷體" pitchFamily="65" charset="-120"/>
                        </a:rPr>
                        <a:t>加權後積分</a:t>
                      </a:r>
                      <a:endParaRPr lang="zh-TW" altLang="en-US" sz="1800" dirty="0">
                        <a:latin typeface="標楷體" pitchFamily="65" charset="-120"/>
                        <a:ea typeface="標楷體" pitchFamily="65" charset="-12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多元學習表現</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16</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1.5</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24</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技藝優良</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3</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3</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弱勢身分</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2</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2</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均衡學習</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6</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1.5</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9</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適性輔導</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3</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3</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國中教育會考</a:t>
                      </a:r>
                      <a:endParaRPr lang="zh-TW" altLang="en-US" sz="1800" dirty="0" smtClean="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15</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1.3</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16.9</a:t>
                      </a:r>
                      <a:endParaRPr lang="zh-TW" altLang="en-US" sz="1800" dirty="0">
                        <a:latin typeface="Times New Roman" pitchFamily="18" charset="0"/>
                        <a:ea typeface="標楷體" pitchFamily="65" charset="-120"/>
                        <a:cs typeface="Times New Roman" pitchFamily="18" charset="0"/>
                      </a:endParaRPr>
                    </a:p>
                  </a:txBody>
                  <a:tcPr anchor="ctr"/>
                </a:tc>
              </a:tr>
              <a:tr h="328036">
                <a:tc>
                  <a:txBody>
                    <a:bodyPr/>
                    <a:lstStyle/>
                    <a:p>
                      <a:pPr marL="0" marR="0" indent="0" algn="l" defTabSz="457200" rtl="0" eaLnBrk="1" fontAlgn="auto" latinLnBrk="0" hangingPunct="1">
                        <a:lnSpc>
                          <a:spcPts val="2000"/>
                        </a:lnSpc>
                        <a:spcBef>
                          <a:spcPts val="0"/>
                        </a:spcBef>
                        <a:spcAft>
                          <a:spcPts val="0"/>
                        </a:spcAft>
                        <a:buClrTx/>
                        <a:buSzTx/>
                        <a:buFontTx/>
                        <a:buNone/>
                        <a:tabLst/>
                        <a:defRPr/>
                      </a:pPr>
                      <a:r>
                        <a:rPr lang="zh-TW" altLang="en-US" sz="1800" u="none" strike="noStrike" dirty="0" smtClean="0">
                          <a:effectLst/>
                          <a:latin typeface="標楷體" pitchFamily="65" charset="-120"/>
                          <a:ea typeface="標楷體" pitchFamily="65" charset="-120"/>
                        </a:rPr>
                        <a:t>其他</a:t>
                      </a:r>
                      <a:endParaRPr lang="zh-TW" altLang="en-US" sz="1800" dirty="0" smtClean="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0</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1</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0</a:t>
                      </a:r>
                      <a:endParaRPr lang="zh-TW" altLang="en-US" sz="1800" dirty="0">
                        <a:latin typeface="Times New Roman" pitchFamily="18" charset="0"/>
                        <a:ea typeface="標楷體" pitchFamily="65" charset="-120"/>
                        <a:cs typeface="Times New Roman" pitchFamily="18" charset="0"/>
                      </a:endParaRPr>
                    </a:p>
                  </a:txBody>
                  <a:tcPr/>
                </a:tc>
              </a:tr>
              <a:tr h="328036">
                <a:tc>
                  <a:txBody>
                    <a:bodyPr/>
                    <a:lstStyle/>
                    <a:p>
                      <a:pPr>
                        <a:lnSpc>
                          <a:spcPts val="2000"/>
                        </a:lnSpc>
                      </a:pPr>
                      <a:r>
                        <a:rPr lang="zh-TW" altLang="en-US" sz="1800" dirty="0" smtClean="0">
                          <a:latin typeface="標楷體" pitchFamily="65" charset="-120"/>
                          <a:ea typeface="標楷體" pitchFamily="65" charset="-120"/>
                        </a:rPr>
                        <a:t>合計</a:t>
                      </a:r>
                      <a:endParaRPr lang="zh-TW" altLang="en-US" sz="1800" dirty="0">
                        <a:latin typeface="標楷體" pitchFamily="65" charset="-120"/>
                        <a:ea typeface="標楷體" pitchFamily="65" charset="-12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45</a:t>
                      </a: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endParaRPr lang="zh-TW" altLang="en-US" sz="1800" dirty="0">
                        <a:latin typeface="Times New Roman" pitchFamily="18" charset="0"/>
                        <a:ea typeface="標楷體" pitchFamily="65" charset="-120"/>
                        <a:cs typeface="Times New Roman" pitchFamily="18" charset="0"/>
                      </a:endParaRPr>
                    </a:p>
                  </a:txBody>
                  <a:tcPr/>
                </a:tc>
                <a:tc>
                  <a:txBody>
                    <a:bodyPr/>
                    <a:lstStyle/>
                    <a:p>
                      <a:pPr algn="ctr">
                        <a:lnSpc>
                          <a:spcPts val="2000"/>
                        </a:lnSpc>
                      </a:pPr>
                      <a:r>
                        <a:rPr lang="en-US" altLang="zh-TW" sz="1800" dirty="0" smtClean="0">
                          <a:latin typeface="Times New Roman" pitchFamily="18" charset="0"/>
                          <a:ea typeface="標楷體" pitchFamily="65" charset="-120"/>
                          <a:cs typeface="Times New Roman" pitchFamily="18" charset="0"/>
                        </a:rPr>
                        <a:t>57.9</a:t>
                      </a:r>
                      <a:endParaRPr lang="zh-TW" altLang="en-US" sz="1800" dirty="0">
                        <a:latin typeface="Times New Roman" pitchFamily="18" charset="0"/>
                        <a:ea typeface="標楷體" pitchFamily="65" charset="-120"/>
                        <a:cs typeface="Times New Roman" pitchFamily="18" charset="0"/>
                      </a:endParaRPr>
                    </a:p>
                  </a:txBody>
                  <a:tcPr/>
                </a:tc>
              </a:tr>
            </a:tbl>
          </a:graphicData>
        </a:graphic>
      </p:graphicFrame>
      <p:sp>
        <p:nvSpPr>
          <p:cNvPr id="5" name="標題 1"/>
          <p:cNvSpPr txBox="1">
            <a:spLocks/>
          </p:cNvSpPr>
          <p:nvPr/>
        </p:nvSpPr>
        <p:spPr>
          <a:xfrm>
            <a:off x="304800" y="152400"/>
            <a:ext cx="7363544"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a:r>
              <a:rPr kumimoji="0" lang="zh-TW" altLang="en-US" b="1" kern="0" dirty="0" smtClean="0">
                <a:solidFill>
                  <a:schemeClr val="tx1"/>
                </a:solidFill>
                <a:ea typeface="標楷體" pitchFamily="65" charset="-120"/>
              </a:rPr>
              <a:t> 超額比序主項目加權權重</a:t>
            </a:r>
            <a:endParaRPr kumimoji="0" lang="zh-TW" altLang="en-US" kern="0" dirty="0"/>
          </a:p>
        </p:txBody>
      </p:sp>
    </p:spTree>
    <p:extLst>
      <p:ext uri="{BB962C8B-B14F-4D97-AF65-F5344CB8AC3E}">
        <p14:creationId xmlns:p14="http://schemas.microsoft.com/office/powerpoint/2010/main" val="328625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468730165"/>
              </p:ext>
            </p:extLst>
          </p:nvPr>
        </p:nvGraphicFramePr>
        <p:xfrm>
          <a:off x="422176" y="1124744"/>
          <a:ext cx="7606209" cy="5103505"/>
        </p:xfrm>
        <a:graphic>
          <a:graphicData uri="http://schemas.openxmlformats.org/drawingml/2006/table">
            <a:tbl>
              <a:tblPr firstRow="1" firstCol="1" lastRow="1" lastCol="1" bandRow="1" bandCol="1"/>
              <a:tblGrid>
                <a:gridCol w="1755646"/>
                <a:gridCol w="1125757"/>
                <a:gridCol w="1058749"/>
                <a:gridCol w="1139160"/>
                <a:gridCol w="1514413"/>
                <a:gridCol w="1012484"/>
              </a:tblGrid>
              <a:tr h="1143010">
                <a:tc>
                  <a:txBody>
                    <a:bodyPr/>
                    <a:lstStyle/>
                    <a:p>
                      <a:pPr>
                        <a:spcAft>
                          <a:spcPts val="0"/>
                        </a:spcAft>
                      </a:pPr>
                      <a:endParaRPr lang="zh-TW" sz="2000" kern="100" dirty="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tc>
                  <a:txBody>
                    <a:bodyPr/>
                    <a:lstStyle/>
                    <a:p>
                      <a:pPr>
                        <a:spcAft>
                          <a:spcPts val="0"/>
                        </a:spcAft>
                      </a:pPr>
                      <a:r>
                        <a:rPr lang="zh-TW" sz="2000" b="1" kern="100" dirty="0">
                          <a:effectLst/>
                          <a:latin typeface="標楷體" pitchFamily="65" charset="-120"/>
                          <a:ea typeface="標楷體" pitchFamily="65" charset="-120"/>
                          <a:cs typeface="Times New Roman"/>
                        </a:rPr>
                        <a:t>台中科技大學</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標楷體" pitchFamily="65" charset="-120"/>
                          <a:ea typeface="標楷體" pitchFamily="65" charset="-120"/>
                          <a:cs typeface="Times New Roman"/>
                        </a:rPr>
                        <a:t>弘光科技大學</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a:effectLst/>
                          <a:latin typeface="標楷體" pitchFamily="65" charset="-120"/>
                          <a:ea typeface="標楷體" pitchFamily="65" charset="-120"/>
                          <a:cs typeface="Times New Roman"/>
                        </a:rPr>
                        <a:t>南開科技大學</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標楷體" pitchFamily="65" charset="-120"/>
                          <a:ea typeface="標楷體" pitchFamily="65" charset="-120"/>
                          <a:cs typeface="Times New Roman"/>
                        </a:rPr>
                        <a:t>仁德醫護管理專科學校</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標楷體" pitchFamily="65" charset="-120"/>
                          <a:ea typeface="標楷體" pitchFamily="65" charset="-120"/>
                          <a:cs typeface="Times New Roman"/>
                        </a:rPr>
                        <a:t>虎尾科技大學</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多元學習表現</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r>
                        <a:rPr lang="en-US" altLang="zh-TW" sz="2000" b="1" kern="100" dirty="0" smtClean="0">
                          <a:effectLst/>
                          <a:latin typeface="標楷體" pitchFamily="65" charset="-120"/>
                          <a:ea typeface="標楷體" pitchFamily="65" charset="-120"/>
                          <a:cs typeface="Times New Roman"/>
                        </a:rPr>
                        <a:t>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1.5</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1.5</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技藝優良</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弱勢身分</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均衡學習</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r>
                        <a:rPr lang="en-US" altLang="zh-TW" sz="2000" b="1" kern="100" dirty="0" smtClean="0">
                          <a:effectLst/>
                          <a:latin typeface="標楷體" pitchFamily="65" charset="-120"/>
                          <a:ea typeface="標楷體" pitchFamily="65" charset="-120"/>
                          <a:cs typeface="Times New Roman"/>
                        </a:rPr>
                        <a:t>.4</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r>
                        <a:rPr lang="en-US" altLang="zh-TW" sz="2000" b="1" kern="100" dirty="0" smtClean="0">
                          <a:effectLst/>
                          <a:latin typeface="標楷體" pitchFamily="65" charset="-120"/>
                          <a:ea typeface="標楷體" pitchFamily="65" charset="-120"/>
                          <a:cs typeface="Times New Roman"/>
                        </a:rPr>
                        <a:t>.5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1.4</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適性輔導</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1</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國中教育會考</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r>
                        <a:rPr lang="en-US" altLang="zh-TW" sz="2000" b="1" kern="100" dirty="0" smtClean="0">
                          <a:effectLst/>
                          <a:latin typeface="標楷體" pitchFamily="65" charset="-120"/>
                          <a:ea typeface="標楷體" pitchFamily="65" charset="-120"/>
                          <a:cs typeface="Times New Roman"/>
                        </a:rPr>
                        <a:t>5</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1.4</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1.3</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1.5</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5">
                <a:tc>
                  <a:txBody>
                    <a:bodyPr/>
                    <a:lstStyle/>
                    <a:p>
                      <a:pPr>
                        <a:spcAft>
                          <a:spcPts val="0"/>
                        </a:spcAft>
                      </a:pPr>
                      <a:r>
                        <a:rPr lang="zh-TW" sz="2000" b="1" kern="100">
                          <a:effectLst/>
                          <a:latin typeface="標楷體" pitchFamily="65" charset="-120"/>
                          <a:ea typeface="標楷體" pitchFamily="65" charset="-120"/>
                          <a:cs typeface="Times New Roman"/>
                        </a:rPr>
                        <a:t>其他</a:t>
                      </a:r>
                      <a:endParaRPr lang="zh-TW" sz="2000" kern="100">
                        <a:effectLst/>
                        <a:latin typeface="標楷體" pitchFamily="65" charset="-120"/>
                        <a:ea typeface="標楷體" pitchFamily="65" charset="-120"/>
                        <a:cs typeface="Times New Roman"/>
                      </a:endParaRPr>
                    </a:p>
                  </a:txBody>
                  <a:tcPr marL="68580" marR="6858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effectLst/>
                          <a:latin typeface="標楷體" pitchFamily="65" charset="-120"/>
                          <a:ea typeface="標楷體" pitchFamily="65" charset="-120"/>
                          <a:cs typeface="Times New Roman"/>
                        </a:rPr>
                        <a:t>1.</a:t>
                      </a:r>
                      <a:r>
                        <a:rPr lang="en-US" altLang="zh-TW" sz="2000" b="1" kern="100" dirty="0" smtClean="0">
                          <a:effectLst/>
                          <a:latin typeface="標楷體" pitchFamily="65" charset="-120"/>
                          <a:ea typeface="標楷體" pitchFamily="65" charset="-120"/>
                          <a:cs typeface="Times New Roman"/>
                        </a:rPr>
                        <a:t>3</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itchFamily="65" charset="-120"/>
                          <a:ea typeface="標楷體" pitchFamily="65" charset="-120"/>
                          <a:cs typeface="Times New Roman"/>
                        </a:rPr>
                        <a:t>0</a:t>
                      </a:r>
                      <a:endParaRPr lang="zh-TW" sz="2000" kern="10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itchFamily="65" charset="-120"/>
                          <a:ea typeface="標楷體" pitchFamily="65" charset="-120"/>
                          <a:cs typeface="Times New Roman"/>
                        </a:rPr>
                        <a:t>0</a:t>
                      </a:r>
                      <a:endParaRPr lang="zh-TW" sz="2000"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b="1" kern="100" dirty="0" smtClean="0">
                          <a:effectLst/>
                          <a:latin typeface="標楷體" pitchFamily="65" charset="-120"/>
                          <a:ea typeface="標楷體" pitchFamily="65" charset="-120"/>
                          <a:cs typeface="Times New Roman"/>
                        </a:rPr>
                        <a:t>1</a:t>
                      </a:r>
                      <a:endParaRPr lang="zh-TW" sz="2000" b="1" kern="100" dirty="0">
                        <a:effectLst/>
                        <a:latin typeface="標楷體" pitchFamily="65" charset="-120"/>
                        <a:ea typeface="標楷體" pitchFamily="65" charset="-120"/>
                        <a:cs typeface="Times New Roman"/>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7" name="文字方塊 6"/>
          <p:cNvSpPr txBox="1"/>
          <p:nvPr/>
        </p:nvSpPr>
        <p:spPr>
          <a:xfrm>
            <a:off x="467544" y="1844824"/>
            <a:ext cx="1224136" cy="369332"/>
          </a:xfrm>
          <a:prstGeom prst="rect">
            <a:avLst/>
          </a:prstGeom>
          <a:noFill/>
        </p:spPr>
        <p:txBody>
          <a:bodyPr wrap="square" rtlCol="0">
            <a:spAutoFit/>
          </a:bodyPr>
          <a:lstStyle/>
          <a:p>
            <a:r>
              <a:rPr lang="zh-TW" altLang="en-US" b="1" dirty="0" smtClean="0">
                <a:latin typeface="標楷體" pitchFamily="65" charset="-120"/>
                <a:ea typeface="標楷體" pitchFamily="65" charset="-120"/>
              </a:rPr>
              <a:t>加權項目</a:t>
            </a:r>
            <a:endParaRPr lang="zh-TW" altLang="en-US" b="1" dirty="0">
              <a:latin typeface="標楷體" pitchFamily="65" charset="-120"/>
              <a:ea typeface="標楷體" pitchFamily="65" charset="-120"/>
            </a:endParaRPr>
          </a:p>
        </p:txBody>
      </p:sp>
      <p:sp>
        <p:nvSpPr>
          <p:cNvPr id="8" name="文字方塊 7"/>
          <p:cNvSpPr txBox="1"/>
          <p:nvPr/>
        </p:nvSpPr>
        <p:spPr>
          <a:xfrm>
            <a:off x="899592" y="1228110"/>
            <a:ext cx="1224136" cy="369332"/>
          </a:xfrm>
          <a:prstGeom prst="rect">
            <a:avLst/>
          </a:prstGeom>
          <a:noFill/>
        </p:spPr>
        <p:txBody>
          <a:bodyPr wrap="square" rtlCol="0">
            <a:spAutoFit/>
          </a:bodyPr>
          <a:lstStyle/>
          <a:p>
            <a:r>
              <a:rPr lang="zh-TW" altLang="en-US" b="1" dirty="0">
                <a:latin typeface="標楷體" pitchFamily="65" charset="-120"/>
                <a:ea typeface="標楷體" pitchFamily="65" charset="-120"/>
              </a:rPr>
              <a:t>委員學校</a:t>
            </a:r>
          </a:p>
        </p:txBody>
      </p:sp>
      <p:sp>
        <p:nvSpPr>
          <p:cNvPr id="9" name="標題 1"/>
          <p:cNvSpPr txBox="1">
            <a:spLocks/>
          </p:cNvSpPr>
          <p:nvPr/>
        </p:nvSpPr>
        <p:spPr>
          <a:xfrm>
            <a:off x="304800" y="152400"/>
            <a:ext cx="7363544"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a:r>
              <a:rPr kumimoji="0" lang="zh-TW" altLang="en-US" b="1" kern="0" dirty="0" smtClean="0">
                <a:solidFill>
                  <a:schemeClr val="tx1"/>
                </a:solidFill>
                <a:ea typeface="標楷體" pitchFamily="65" charset="-120"/>
              </a:rPr>
              <a:t> </a:t>
            </a:r>
            <a:r>
              <a:rPr kumimoji="0" lang="zh-TW" altLang="en-US" b="1" kern="0" dirty="0">
                <a:solidFill>
                  <a:schemeClr val="tx1"/>
                </a:solidFill>
                <a:ea typeface="標楷體" pitchFamily="65" charset="-120"/>
              </a:rPr>
              <a:t>中區五專委員學校</a:t>
            </a:r>
            <a:r>
              <a:rPr kumimoji="0" lang="zh-TW" altLang="en-US" b="1" kern="0" dirty="0" smtClean="0">
                <a:solidFill>
                  <a:schemeClr val="tx1"/>
                </a:solidFill>
                <a:ea typeface="標楷體" pitchFamily="65" charset="-120"/>
              </a:rPr>
              <a:t>加權權重表</a:t>
            </a:r>
            <a:endParaRPr kumimoji="0" lang="zh-TW" altLang="en-US" kern="0" dirty="0"/>
          </a:p>
        </p:txBody>
      </p:sp>
    </p:spTree>
    <p:extLst>
      <p:ext uri="{BB962C8B-B14F-4D97-AF65-F5344CB8AC3E}">
        <p14:creationId xmlns:p14="http://schemas.microsoft.com/office/powerpoint/2010/main" val="2609485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群組 61"/>
          <p:cNvGrpSpPr/>
          <p:nvPr/>
        </p:nvGrpSpPr>
        <p:grpSpPr>
          <a:xfrm>
            <a:off x="742223" y="1006550"/>
            <a:ext cx="7974508" cy="1451315"/>
            <a:chOff x="742223" y="1006550"/>
            <a:chExt cx="7974508" cy="1451315"/>
          </a:xfrm>
        </p:grpSpPr>
        <p:sp>
          <p:nvSpPr>
            <p:cNvPr id="64" name="Oval 4"/>
            <p:cNvSpPr>
              <a:spLocks noChangeArrowheads="1"/>
            </p:cNvSpPr>
            <p:nvPr/>
          </p:nvSpPr>
          <p:spPr bwMode="auto">
            <a:xfrm>
              <a:off x="742223" y="1006550"/>
              <a:ext cx="7131804" cy="1451315"/>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sp>
          <p:nvSpPr>
            <p:cNvPr id="65" name="Text Box 12"/>
            <p:cNvSpPr txBox="1">
              <a:spLocks noChangeArrowheads="1"/>
            </p:cNvSpPr>
            <p:nvPr/>
          </p:nvSpPr>
          <p:spPr bwMode="auto">
            <a:xfrm>
              <a:off x="8415548" y="1006550"/>
              <a:ext cx="301183" cy="1140954"/>
            </a:xfrm>
            <a:prstGeom prst="rect">
              <a:avLst/>
            </a:prstGeom>
            <a:solidFill>
              <a:srgbClr val="CCC0D9"/>
            </a:solidFill>
            <a:ln w="9525">
              <a:solidFill>
                <a:srgbClr val="000000"/>
              </a:solidFill>
              <a:miter lim="800000"/>
              <a:headEnd/>
              <a:tailEnd/>
            </a:ln>
          </p:spPr>
          <p:txBody>
            <a:bodyPr vert="eaVert" anchor="ctr"/>
            <a:lstStyle/>
            <a:p>
              <a:pPr marL="342900" indent="-342900" algn="ctr">
                <a:buFont typeface="Wingdings" pitchFamily="2" charset="2"/>
                <a:buNone/>
              </a:pPr>
              <a:r>
                <a:rPr kumimoji="0" lang="zh-TW" altLang="en-US" sz="1300" b="1">
                  <a:solidFill>
                    <a:srgbClr val="7030A0"/>
                  </a:solidFill>
                  <a:latin typeface="標楷體" pitchFamily="65" charset="-120"/>
                  <a:ea typeface="標楷體" pitchFamily="65" charset="-120"/>
                </a:rPr>
                <a:t>主  項</a:t>
              </a:r>
              <a:endParaRPr kumimoji="0" lang="zh-TW" altLang="en-US" b="1">
                <a:latin typeface="標楷體" pitchFamily="65" charset="-120"/>
                <a:ea typeface="標楷體" pitchFamily="65" charset="-120"/>
              </a:endParaRPr>
            </a:p>
          </p:txBody>
        </p:sp>
        <p:grpSp>
          <p:nvGrpSpPr>
            <p:cNvPr id="66" name="Group 15"/>
            <p:cNvGrpSpPr>
              <a:grpSpLocks/>
            </p:cNvGrpSpPr>
            <p:nvPr/>
          </p:nvGrpSpPr>
          <p:grpSpPr bwMode="auto">
            <a:xfrm>
              <a:off x="1323294" y="1522894"/>
              <a:ext cx="6091353" cy="466375"/>
              <a:chOff x="1801" y="1335"/>
              <a:chExt cx="8009" cy="840"/>
            </a:xfrm>
          </p:grpSpPr>
          <p:sp>
            <p:nvSpPr>
              <p:cNvPr id="68" name="Text Box 16"/>
              <p:cNvSpPr txBox="1">
                <a:spLocks noChangeArrowheads="1"/>
              </p:cNvSpPr>
              <p:nvPr/>
            </p:nvSpPr>
            <p:spPr bwMode="auto">
              <a:xfrm>
                <a:off x="1801" y="1365"/>
                <a:ext cx="1020" cy="78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多元學</a:t>
                </a:r>
              </a:p>
              <a:p>
                <a:pPr marL="342900" indent="-342900" algn="ctr">
                  <a:buFont typeface="Wingdings" pitchFamily="2" charset="2"/>
                  <a:buNone/>
                </a:pPr>
                <a:r>
                  <a:rPr kumimoji="0" lang="zh-TW" altLang="en-US" sz="1300" b="1">
                    <a:latin typeface="標楷體" pitchFamily="65" charset="-120"/>
                    <a:ea typeface="標楷體" pitchFamily="65" charset="-120"/>
                  </a:rPr>
                  <a:t>習表現</a:t>
                </a:r>
                <a:endParaRPr kumimoji="0" lang="zh-TW" altLang="en-US" sz="1300">
                  <a:latin typeface="標楷體" pitchFamily="65" charset="-120"/>
                  <a:ea typeface="標楷體" pitchFamily="65" charset="-120"/>
                </a:endParaRPr>
              </a:p>
            </p:txBody>
          </p:sp>
          <p:sp>
            <p:nvSpPr>
              <p:cNvPr id="69" name="Text Box 17"/>
              <p:cNvSpPr txBox="1">
                <a:spLocks noChangeArrowheads="1"/>
              </p:cNvSpPr>
              <p:nvPr/>
            </p:nvSpPr>
            <p:spPr bwMode="auto">
              <a:xfrm>
                <a:off x="3031" y="1335"/>
                <a:ext cx="945" cy="81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技藝</a:t>
                </a:r>
              </a:p>
              <a:p>
                <a:pPr marL="342900" indent="-342900" algn="ctr">
                  <a:buFont typeface="Wingdings" pitchFamily="2" charset="2"/>
                  <a:buNone/>
                </a:pPr>
                <a:r>
                  <a:rPr kumimoji="0" lang="zh-TW" altLang="en-US" sz="1300" b="1">
                    <a:latin typeface="標楷體" pitchFamily="65" charset="-120"/>
                    <a:ea typeface="標楷體" pitchFamily="65" charset="-120"/>
                  </a:rPr>
                  <a:t>優良</a:t>
                </a:r>
                <a:endParaRPr kumimoji="0" lang="zh-TW" altLang="en-US" sz="1300">
                  <a:latin typeface="標楷體" pitchFamily="65" charset="-120"/>
                  <a:ea typeface="標楷體" pitchFamily="65" charset="-120"/>
                </a:endParaRPr>
              </a:p>
            </p:txBody>
          </p:sp>
          <p:sp>
            <p:nvSpPr>
              <p:cNvPr id="70" name="Text Box 18"/>
              <p:cNvSpPr txBox="1">
                <a:spLocks noChangeArrowheads="1"/>
              </p:cNvSpPr>
              <p:nvPr/>
            </p:nvSpPr>
            <p:spPr bwMode="auto">
              <a:xfrm>
                <a:off x="4170" y="1335"/>
                <a:ext cx="960"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a:latin typeface="標楷體" pitchFamily="65" charset="-120"/>
                    <a:ea typeface="標楷體" pitchFamily="65" charset="-120"/>
                  </a:rPr>
                  <a:t>弱勢</a:t>
                </a:r>
              </a:p>
              <a:p>
                <a:pPr marL="342900" indent="-342900" algn="ctr">
                  <a:buFont typeface="Wingdings" pitchFamily="2" charset="2"/>
                  <a:buNone/>
                </a:pPr>
                <a:r>
                  <a:rPr kumimoji="0" lang="zh-TW" altLang="en-US" sz="1300" b="1">
                    <a:latin typeface="標楷體" pitchFamily="65" charset="-120"/>
                    <a:ea typeface="標楷體" pitchFamily="65" charset="-120"/>
                  </a:rPr>
                  <a:t>身分</a:t>
                </a:r>
                <a:endParaRPr kumimoji="0" lang="zh-TW" altLang="en-US" sz="1300">
                  <a:latin typeface="標楷體" pitchFamily="65" charset="-120"/>
                  <a:ea typeface="標楷體" pitchFamily="65" charset="-120"/>
                </a:endParaRPr>
              </a:p>
            </p:txBody>
          </p:sp>
          <p:sp>
            <p:nvSpPr>
              <p:cNvPr id="71" name="Text Box 19"/>
              <p:cNvSpPr txBox="1">
                <a:spLocks noChangeArrowheads="1"/>
              </p:cNvSpPr>
              <p:nvPr/>
            </p:nvSpPr>
            <p:spPr bwMode="auto">
              <a:xfrm>
                <a:off x="5340" y="1365"/>
                <a:ext cx="975"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dirty="0">
                    <a:latin typeface="標楷體" pitchFamily="65" charset="-120"/>
                    <a:ea typeface="標楷體" pitchFamily="65" charset="-120"/>
                  </a:rPr>
                  <a:t>均衡</a:t>
                </a:r>
              </a:p>
              <a:p>
                <a:pPr marL="342900" indent="-342900" algn="ctr">
                  <a:buFont typeface="Wingdings" pitchFamily="2" charset="2"/>
                  <a:buNone/>
                </a:pPr>
                <a:r>
                  <a:rPr kumimoji="0" lang="zh-TW" altLang="en-US" sz="1300" b="1" dirty="0">
                    <a:latin typeface="標楷體" pitchFamily="65" charset="-120"/>
                    <a:ea typeface="標楷體" pitchFamily="65" charset="-120"/>
                  </a:rPr>
                  <a:t>學習</a:t>
                </a:r>
                <a:endParaRPr kumimoji="0" lang="zh-TW" altLang="en-US" sz="1300" dirty="0">
                  <a:latin typeface="標楷體" pitchFamily="65" charset="-120"/>
                  <a:ea typeface="標楷體" pitchFamily="65" charset="-120"/>
                </a:endParaRPr>
              </a:p>
            </p:txBody>
          </p:sp>
          <p:sp>
            <p:nvSpPr>
              <p:cNvPr id="72" name="Text Box 20"/>
              <p:cNvSpPr txBox="1">
                <a:spLocks noChangeArrowheads="1"/>
              </p:cNvSpPr>
              <p:nvPr/>
            </p:nvSpPr>
            <p:spPr bwMode="auto">
              <a:xfrm>
                <a:off x="6466" y="1335"/>
                <a:ext cx="990"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a:latin typeface="標楷體" pitchFamily="65" charset="-120"/>
                    <a:ea typeface="標楷體" pitchFamily="65" charset="-120"/>
                  </a:rPr>
                  <a:t>適性</a:t>
                </a:r>
              </a:p>
              <a:p>
                <a:pPr marL="342900" indent="-342900" algn="ctr">
                  <a:buFont typeface="Wingdings" pitchFamily="2" charset="2"/>
                  <a:buNone/>
                </a:pPr>
                <a:r>
                  <a:rPr kumimoji="0" lang="zh-TW" altLang="en-US" sz="1300" b="1">
                    <a:latin typeface="標楷體" pitchFamily="65" charset="-120"/>
                    <a:ea typeface="標楷體" pitchFamily="65" charset="-120"/>
                  </a:rPr>
                  <a:t>輔導</a:t>
                </a:r>
                <a:endParaRPr kumimoji="0" lang="zh-TW" altLang="en-US" sz="1300">
                  <a:latin typeface="標楷體" pitchFamily="65" charset="-120"/>
                  <a:ea typeface="標楷體" pitchFamily="65" charset="-120"/>
                </a:endParaRPr>
              </a:p>
            </p:txBody>
          </p:sp>
          <p:sp>
            <p:nvSpPr>
              <p:cNvPr id="73" name="Text Box 21"/>
              <p:cNvSpPr txBox="1">
                <a:spLocks noChangeArrowheads="1"/>
              </p:cNvSpPr>
              <p:nvPr/>
            </p:nvSpPr>
            <p:spPr bwMode="auto">
              <a:xfrm>
                <a:off x="8805" y="1365"/>
                <a:ext cx="1005" cy="810"/>
              </a:xfrm>
              <a:prstGeom prst="rect">
                <a:avLst/>
              </a:prstGeom>
              <a:solidFill>
                <a:srgbClr val="FFFF00"/>
              </a:solidFill>
              <a:ln w="9525">
                <a:solidFill>
                  <a:srgbClr val="000000"/>
                </a:solidFill>
                <a:miter lim="800000"/>
                <a:headEnd/>
                <a:tailEnd/>
              </a:ln>
            </p:spPr>
            <p:txBody>
              <a:bodyPr anchor="ctr"/>
              <a:lstStyle/>
              <a:p>
                <a:pPr algn="ctr">
                  <a:buFont typeface="Wingdings" pitchFamily="2" charset="2"/>
                  <a:buNone/>
                </a:pPr>
                <a:r>
                  <a:rPr kumimoji="0" lang="zh-TW" altLang="en-US" sz="1300" b="1" dirty="0">
                    <a:latin typeface="標楷體" pitchFamily="65" charset="-120"/>
                    <a:ea typeface="標楷體" pitchFamily="65" charset="-120"/>
                  </a:rPr>
                  <a:t>國中教育會考</a:t>
                </a:r>
                <a:endParaRPr kumimoji="0" lang="zh-TW" altLang="en-US" sz="1300" dirty="0">
                  <a:latin typeface="標楷體" pitchFamily="65" charset="-120"/>
                  <a:ea typeface="標楷體" pitchFamily="65" charset="-120"/>
                </a:endParaRPr>
              </a:p>
            </p:txBody>
          </p:sp>
          <p:sp>
            <p:nvSpPr>
              <p:cNvPr id="74" name="Text Box 22"/>
              <p:cNvSpPr txBox="1">
                <a:spLocks noChangeArrowheads="1"/>
              </p:cNvSpPr>
              <p:nvPr/>
            </p:nvSpPr>
            <p:spPr bwMode="auto">
              <a:xfrm>
                <a:off x="7636" y="1335"/>
                <a:ext cx="990" cy="81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其他</a:t>
                </a:r>
                <a:endParaRPr kumimoji="0" lang="zh-TW" altLang="en-US" sz="1300">
                  <a:latin typeface="標楷體" pitchFamily="65" charset="-120"/>
                  <a:ea typeface="標楷體" pitchFamily="65" charset="-120"/>
                </a:endParaRPr>
              </a:p>
            </p:txBody>
          </p:sp>
        </p:grpSp>
        <p:sp>
          <p:nvSpPr>
            <p:cNvPr id="67" name="Text Box 40"/>
            <p:cNvSpPr txBox="1">
              <a:spLocks noChangeArrowheads="1"/>
            </p:cNvSpPr>
            <p:nvPr/>
          </p:nvSpPr>
          <p:spPr bwMode="auto">
            <a:xfrm>
              <a:off x="2808674" y="1173113"/>
              <a:ext cx="3297043" cy="291485"/>
            </a:xfrm>
            <a:prstGeom prst="rect">
              <a:avLst/>
            </a:prstGeom>
            <a:solidFill>
              <a:srgbClr val="FDE9D9"/>
            </a:solidFill>
            <a:ln w="19050" cap="rnd">
              <a:solidFill>
                <a:srgbClr val="000000"/>
              </a:solidFill>
              <a:prstDash val="sysDot"/>
              <a:miter lim="800000"/>
              <a:headEnd/>
              <a:tailEnd/>
            </a:ln>
          </p:spPr>
          <p:txBody>
            <a:bodyPr/>
            <a:lstStyle/>
            <a:p>
              <a:pPr marL="342900" indent="-342900" algn="ctr">
                <a:buFont typeface="Wingdings" pitchFamily="2" charset="2"/>
                <a:buNone/>
              </a:pPr>
              <a:r>
                <a:rPr kumimoji="0" lang="zh-TW" altLang="en-US" sz="1300" b="1">
                  <a:latin typeface="Times New Roman" pitchFamily="18" charset="0"/>
                  <a:ea typeface="標楷體" pitchFamily="65" charset="-120"/>
                  <a:cs typeface="Times New Roman" pitchFamily="18" charset="0"/>
                </a:rPr>
                <a:t>以下</a:t>
              </a:r>
              <a:r>
                <a:rPr kumimoji="0" lang="en-US" altLang="zh-TW" sz="1300" b="1">
                  <a:latin typeface="Times New Roman" pitchFamily="18" charset="0"/>
                  <a:ea typeface="標楷體" pitchFamily="65" charset="-120"/>
                  <a:cs typeface="Times New Roman" pitchFamily="18" charset="0"/>
                </a:rPr>
                <a:t>7</a:t>
              </a:r>
              <a:r>
                <a:rPr kumimoji="0" lang="zh-TW" altLang="en-US" sz="1300" b="1">
                  <a:latin typeface="Times New Roman" pitchFamily="18" charset="0"/>
                  <a:ea typeface="標楷體" pitchFamily="65" charset="-120"/>
                  <a:cs typeface="Times New Roman" pitchFamily="18" charset="0"/>
                </a:rPr>
                <a:t>項超額比序項目比序順序由各校自訂</a:t>
              </a:r>
            </a:p>
          </p:txBody>
        </p:sp>
      </p:grpSp>
      <p:grpSp>
        <p:nvGrpSpPr>
          <p:cNvPr id="17" name="群組 16"/>
          <p:cNvGrpSpPr/>
          <p:nvPr/>
        </p:nvGrpSpPr>
        <p:grpSpPr>
          <a:xfrm>
            <a:off x="2898421" y="1989269"/>
            <a:ext cx="5420536" cy="3492392"/>
            <a:chOff x="2898421" y="1989269"/>
            <a:chExt cx="5420536" cy="3492392"/>
          </a:xfrm>
        </p:grpSpPr>
        <p:sp>
          <p:nvSpPr>
            <p:cNvPr id="80" name="Text Box 14"/>
            <p:cNvSpPr txBox="1">
              <a:spLocks noChangeArrowheads="1"/>
            </p:cNvSpPr>
            <p:nvPr/>
          </p:nvSpPr>
          <p:spPr bwMode="auto">
            <a:xfrm>
              <a:off x="4014928" y="3533859"/>
              <a:ext cx="4304029" cy="233188"/>
            </a:xfrm>
            <a:prstGeom prst="rect">
              <a:avLst/>
            </a:prstGeom>
            <a:noFill/>
            <a:ln w="9525">
              <a:noFill/>
              <a:miter lim="800000"/>
              <a:headEnd/>
              <a:tailEnd/>
            </a:ln>
          </p:spPr>
          <p:txBody>
            <a:bodyPr/>
            <a:lstStyle/>
            <a:p>
              <a:pPr marL="342900" indent="-342900"/>
              <a:r>
                <a:rPr kumimoji="0" lang="zh-TW" altLang="en-US" sz="1000" b="1" dirty="0">
                  <a:solidFill>
                    <a:srgbClr val="0070C0"/>
                  </a:solidFill>
                  <a:latin typeface="標楷體" pitchFamily="65" charset="-120"/>
                </a:rPr>
                <a:t>（多元學習表現分項比序完後再進行國中教育會考分項比序）</a:t>
              </a:r>
              <a:endParaRPr kumimoji="0" lang="zh-TW" altLang="en-US" dirty="0">
                <a:latin typeface="Calibri" pitchFamily="34" charset="0"/>
              </a:endParaRPr>
            </a:p>
          </p:txBody>
        </p:sp>
        <p:grpSp>
          <p:nvGrpSpPr>
            <p:cNvPr id="16" name="群組 15"/>
            <p:cNvGrpSpPr/>
            <p:nvPr/>
          </p:nvGrpSpPr>
          <p:grpSpPr>
            <a:xfrm>
              <a:off x="2898421" y="1989269"/>
              <a:ext cx="5327747" cy="3492392"/>
              <a:chOff x="2898421" y="1989269"/>
              <a:chExt cx="5327747" cy="3492392"/>
            </a:xfrm>
          </p:grpSpPr>
          <p:sp>
            <p:nvSpPr>
              <p:cNvPr id="78" name="Oval 6"/>
              <p:cNvSpPr>
                <a:spLocks noChangeArrowheads="1"/>
              </p:cNvSpPr>
              <p:nvPr/>
            </p:nvSpPr>
            <p:spPr bwMode="auto">
              <a:xfrm>
                <a:off x="2898421" y="3960538"/>
                <a:ext cx="5327747" cy="1521123"/>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cxnSp>
            <p:nvCxnSpPr>
              <p:cNvPr id="79" name="AutoShape 8"/>
              <p:cNvCxnSpPr>
                <a:cxnSpLocks noChangeShapeType="1"/>
              </p:cNvCxnSpPr>
              <p:nvPr/>
            </p:nvCxnSpPr>
            <p:spPr bwMode="auto">
              <a:xfrm>
                <a:off x="4084139" y="3767047"/>
                <a:ext cx="241859" cy="174891"/>
              </a:xfrm>
              <a:prstGeom prst="straightConnector1">
                <a:avLst/>
              </a:prstGeom>
              <a:noFill/>
              <a:ln w="38100">
                <a:solidFill>
                  <a:srgbClr val="FF0000"/>
                </a:solidFill>
                <a:round/>
                <a:headEnd/>
                <a:tailEnd type="triangle" w="med" len="med"/>
              </a:ln>
            </p:spPr>
          </p:cxnSp>
          <p:cxnSp>
            <p:nvCxnSpPr>
              <p:cNvPr id="81" name="AutoShape 24"/>
              <p:cNvCxnSpPr>
                <a:cxnSpLocks noChangeShapeType="1"/>
              </p:cNvCxnSpPr>
              <p:nvPr/>
            </p:nvCxnSpPr>
            <p:spPr bwMode="auto">
              <a:xfrm flipH="1">
                <a:off x="6971999" y="1989269"/>
                <a:ext cx="12930" cy="2525089"/>
              </a:xfrm>
              <a:prstGeom prst="straightConnector1">
                <a:avLst/>
              </a:prstGeom>
              <a:noFill/>
              <a:ln w="9525">
                <a:solidFill>
                  <a:srgbClr val="000000"/>
                </a:solidFill>
                <a:round/>
                <a:headEnd/>
                <a:tailEnd/>
              </a:ln>
            </p:spPr>
          </p:cxnSp>
          <p:sp>
            <p:nvSpPr>
              <p:cNvPr id="90" name="Text Box 28"/>
              <p:cNvSpPr txBox="1">
                <a:spLocks noChangeArrowheads="1"/>
              </p:cNvSpPr>
              <p:nvPr/>
            </p:nvSpPr>
            <p:spPr bwMode="auto">
              <a:xfrm>
                <a:off x="3173745" y="4647053"/>
                <a:ext cx="615296" cy="374766"/>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國文</a:t>
                </a:r>
              </a:p>
            </p:txBody>
          </p:sp>
          <p:sp>
            <p:nvSpPr>
              <p:cNvPr id="91" name="Text Box 29"/>
              <p:cNvSpPr txBox="1">
                <a:spLocks noChangeArrowheads="1"/>
              </p:cNvSpPr>
              <p:nvPr/>
            </p:nvSpPr>
            <p:spPr bwMode="auto">
              <a:xfrm>
                <a:off x="5035604" y="4647053"/>
                <a:ext cx="626704" cy="374766"/>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數學</a:t>
                </a:r>
              </a:p>
            </p:txBody>
          </p:sp>
          <p:sp>
            <p:nvSpPr>
              <p:cNvPr id="92" name="Text Box 30"/>
              <p:cNvSpPr txBox="1">
                <a:spLocks noChangeArrowheads="1"/>
              </p:cNvSpPr>
              <p:nvPr/>
            </p:nvSpPr>
            <p:spPr bwMode="auto">
              <a:xfrm>
                <a:off x="4151829" y="4633494"/>
                <a:ext cx="604648" cy="374766"/>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英語</a:t>
                </a:r>
              </a:p>
            </p:txBody>
          </p:sp>
          <p:sp>
            <p:nvSpPr>
              <p:cNvPr id="93" name="Text Box 31"/>
              <p:cNvSpPr txBox="1">
                <a:spLocks noChangeArrowheads="1"/>
              </p:cNvSpPr>
              <p:nvPr/>
            </p:nvSpPr>
            <p:spPr bwMode="auto">
              <a:xfrm>
                <a:off x="6137661" y="4634049"/>
                <a:ext cx="616056" cy="374766"/>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dirty="0" smtClean="0">
                    <a:latin typeface="標楷體" pitchFamily="65" charset="-120"/>
                    <a:ea typeface="標楷體" pitchFamily="65" charset="-120"/>
                  </a:rPr>
                  <a:t>社會</a:t>
                </a:r>
                <a:endParaRPr kumimoji="0" lang="zh-TW" altLang="en-US" sz="1300" b="1" dirty="0">
                  <a:latin typeface="標楷體" pitchFamily="65" charset="-120"/>
                  <a:ea typeface="標楷體" pitchFamily="65" charset="-120"/>
                </a:endParaRPr>
              </a:p>
            </p:txBody>
          </p:sp>
          <p:sp>
            <p:nvSpPr>
              <p:cNvPr id="94" name="Text Box 32"/>
              <p:cNvSpPr txBox="1">
                <a:spLocks noChangeArrowheads="1"/>
              </p:cNvSpPr>
              <p:nvPr/>
            </p:nvSpPr>
            <p:spPr bwMode="auto">
              <a:xfrm>
                <a:off x="7111418" y="4647053"/>
                <a:ext cx="639634" cy="374766"/>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dirty="0" smtClean="0">
                    <a:latin typeface="標楷體" pitchFamily="65" charset="-120"/>
                    <a:ea typeface="標楷體" pitchFamily="65" charset="-120"/>
                  </a:rPr>
                  <a:t>自然</a:t>
                </a:r>
                <a:endParaRPr kumimoji="0" lang="zh-TW" altLang="en-US" sz="1300" b="1" dirty="0">
                  <a:latin typeface="標楷體" pitchFamily="65" charset="-120"/>
                  <a:ea typeface="標楷體" pitchFamily="65" charset="-120"/>
                </a:endParaRPr>
              </a:p>
            </p:txBody>
          </p:sp>
          <p:cxnSp>
            <p:nvCxnSpPr>
              <p:cNvPr id="96" name="AutoShape 34"/>
              <p:cNvCxnSpPr>
                <a:cxnSpLocks noChangeShapeType="1"/>
              </p:cNvCxnSpPr>
              <p:nvPr/>
            </p:nvCxnSpPr>
            <p:spPr bwMode="auto">
              <a:xfrm flipV="1">
                <a:off x="3573041" y="4495800"/>
                <a:ext cx="3869159" cy="8564"/>
              </a:xfrm>
              <a:prstGeom prst="straightConnector1">
                <a:avLst/>
              </a:prstGeom>
              <a:noFill/>
              <a:ln w="9525">
                <a:solidFill>
                  <a:srgbClr val="000000"/>
                </a:solidFill>
                <a:round/>
                <a:headEnd/>
                <a:tailEnd/>
              </a:ln>
            </p:spPr>
          </p:cxnSp>
          <p:cxnSp>
            <p:nvCxnSpPr>
              <p:cNvPr id="97" name="AutoShape 35"/>
              <p:cNvCxnSpPr>
                <a:cxnSpLocks noChangeShapeType="1"/>
              </p:cNvCxnSpPr>
              <p:nvPr/>
            </p:nvCxnSpPr>
            <p:spPr bwMode="auto">
              <a:xfrm>
                <a:off x="3573041" y="4504364"/>
                <a:ext cx="0" cy="133250"/>
              </a:xfrm>
              <a:prstGeom prst="straightConnector1">
                <a:avLst/>
              </a:prstGeom>
              <a:noFill/>
              <a:ln w="9525">
                <a:solidFill>
                  <a:srgbClr val="000000"/>
                </a:solidFill>
                <a:round/>
                <a:headEnd/>
                <a:tailEnd/>
              </a:ln>
            </p:spPr>
          </p:cxnSp>
          <p:cxnSp>
            <p:nvCxnSpPr>
              <p:cNvPr id="98" name="AutoShape 36"/>
              <p:cNvCxnSpPr>
                <a:cxnSpLocks noChangeShapeType="1"/>
              </p:cNvCxnSpPr>
              <p:nvPr/>
            </p:nvCxnSpPr>
            <p:spPr bwMode="auto">
              <a:xfrm>
                <a:off x="4494083" y="4500244"/>
                <a:ext cx="0" cy="133250"/>
              </a:xfrm>
              <a:prstGeom prst="straightConnector1">
                <a:avLst/>
              </a:prstGeom>
              <a:noFill/>
              <a:ln w="9525">
                <a:solidFill>
                  <a:srgbClr val="000000"/>
                </a:solidFill>
                <a:round/>
                <a:headEnd/>
                <a:tailEnd/>
              </a:ln>
            </p:spPr>
          </p:cxnSp>
          <p:cxnSp>
            <p:nvCxnSpPr>
              <p:cNvPr id="99" name="AutoShape 37"/>
              <p:cNvCxnSpPr>
                <a:cxnSpLocks noChangeShapeType="1"/>
              </p:cNvCxnSpPr>
              <p:nvPr/>
            </p:nvCxnSpPr>
            <p:spPr bwMode="auto">
              <a:xfrm>
                <a:off x="5355040" y="4514358"/>
                <a:ext cx="0" cy="132695"/>
              </a:xfrm>
              <a:prstGeom prst="straightConnector1">
                <a:avLst/>
              </a:prstGeom>
              <a:noFill/>
              <a:ln w="9525">
                <a:solidFill>
                  <a:srgbClr val="000000"/>
                </a:solidFill>
                <a:round/>
                <a:headEnd/>
                <a:tailEnd/>
              </a:ln>
            </p:spPr>
          </p:cxnSp>
          <p:cxnSp>
            <p:nvCxnSpPr>
              <p:cNvPr id="100" name="AutoShape 38"/>
              <p:cNvCxnSpPr>
                <a:cxnSpLocks noChangeShapeType="1"/>
              </p:cNvCxnSpPr>
              <p:nvPr/>
            </p:nvCxnSpPr>
            <p:spPr bwMode="auto">
              <a:xfrm>
                <a:off x="6446450" y="4500799"/>
                <a:ext cx="0" cy="132695"/>
              </a:xfrm>
              <a:prstGeom prst="straightConnector1">
                <a:avLst/>
              </a:prstGeom>
              <a:noFill/>
              <a:ln w="9525">
                <a:solidFill>
                  <a:srgbClr val="000000"/>
                </a:solidFill>
                <a:round/>
                <a:headEnd/>
                <a:tailEnd/>
              </a:ln>
            </p:spPr>
          </p:cxnSp>
          <p:cxnSp>
            <p:nvCxnSpPr>
              <p:cNvPr id="101" name="AutoShape 39"/>
              <p:cNvCxnSpPr>
                <a:cxnSpLocks noChangeShapeType="1"/>
              </p:cNvCxnSpPr>
              <p:nvPr/>
            </p:nvCxnSpPr>
            <p:spPr bwMode="auto">
              <a:xfrm>
                <a:off x="7442263" y="4513248"/>
                <a:ext cx="0" cy="133250"/>
              </a:xfrm>
              <a:prstGeom prst="straightConnector1">
                <a:avLst/>
              </a:prstGeom>
              <a:noFill/>
              <a:ln w="9525">
                <a:solidFill>
                  <a:srgbClr val="000000"/>
                </a:solidFill>
                <a:round/>
                <a:headEnd/>
                <a:tailEnd/>
              </a:ln>
            </p:spPr>
          </p:cxnSp>
          <p:sp>
            <p:nvSpPr>
              <p:cNvPr id="83" name="Text Box 42"/>
              <p:cNvSpPr txBox="1">
                <a:spLocks noChangeArrowheads="1"/>
              </p:cNvSpPr>
              <p:nvPr/>
            </p:nvSpPr>
            <p:spPr bwMode="auto">
              <a:xfrm>
                <a:off x="3878787" y="4102948"/>
                <a:ext cx="2940339" cy="305920"/>
              </a:xfrm>
              <a:prstGeom prst="rect">
                <a:avLst/>
              </a:prstGeom>
              <a:solidFill>
                <a:srgbClr val="FDE9D9"/>
              </a:solidFill>
              <a:ln w="19050" cap="rnd">
                <a:solidFill>
                  <a:srgbClr val="000000"/>
                </a:solidFill>
                <a:prstDash val="sysDot"/>
                <a:miter lim="800000"/>
                <a:headEnd/>
                <a:tailEnd/>
              </a:ln>
            </p:spPr>
            <p:txBody>
              <a:bodyPr/>
              <a:lstStyle/>
              <a:p>
                <a:pPr marL="342900" indent="-342900">
                  <a:buFont typeface="Wingdings" pitchFamily="2" charset="2"/>
                  <a:buNone/>
                </a:pPr>
                <a:r>
                  <a:rPr kumimoji="0" lang="zh-TW" altLang="en-US" sz="1100" b="1" dirty="0" smtClean="0">
                    <a:latin typeface="Times New Roman" pitchFamily="18" charset="0"/>
                    <a:ea typeface="標楷體" pitchFamily="65" charset="-120"/>
                    <a:cs typeface="Times New Roman" pitchFamily="18" charset="0"/>
                  </a:rPr>
                  <a:t>以下</a:t>
                </a:r>
                <a:r>
                  <a:rPr kumimoji="0" lang="en-US" altLang="zh-TW" sz="1100" b="1" dirty="0">
                    <a:latin typeface="Times New Roman" pitchFamily="18" charset="0"/>
                    <a:ea typeface="標楷體" pitchFamily="65" charset="-120"/>
                    <a:cs typeface="Times New Roman" pitchFamily="18" charset="0"/>
                  </a:rPr>
                  <a:t>5</a:t>
                </a:r>
                <a:r>
                  <a:rPr kumimoji="0" lang="zh-TW" altLang="en-US" sz="1100" b="1" dirty="0" smtClean="0">
                    <a:latin typeface="Times New Roman" pitchFamily="18" charset="0"/>
                    <a:ea typeface="標楷體" pitchFamily="65" charset="-120"/>
                    <a:cs typeface="Times New Roman" pitchFamily="18" charset="0"/>
                  </a:rPr>
                  <a:t>項</a:t>
                </a:r>
                <a:r>
                  <a:rPr kumimoji="0" lang="zh-TW" altLang="en-US" sz="1100" b="1" dirty="0">
                    <a:latin typeface="Times New Roman" pitchFamily="18" charset="0"/>
                    <a:ea typeface="標楷體" pitchFamily="65" charset="-120"/>
                    <a:cs typeface="Times New Roman" pitchFamily="18" charset="0"/>
                  </a:rPr>
                  <a:t>超額比序項目比序順序由各校自訂</a:t>
                </a:r>
              </a:p>
            </p:txBody>
          </p:sp>
          <p:cxnSp>
            <p:nvCxnSpPr>
              <p:cNvPr id="84" name="AutoShape 43"/>
              <p:cNvCxnSpPr>
                <a:cxnSpLocks noChangeShapeType="1"/>
              </p:cNvCxnSpPr>
              <p:nvPr/>
            </p:nvCxnSpPr>
            <p:spPr bwMode="auto">
              <a:xfrm>
                <a:off x="3503069" y="5021818"/>
                <a:ext cx="0" cy="198765"/>
              </a:xfrm>
              <a:prstGeom prst="straightConnector1">
                <a:avLst/>
              </a:prstGeom>
              <a:noFill/>
              <a:ln w="9525">
                <a:solidFill>
                  <a:srgbClr val="000000"/>
                </a:solidFill>
                <a:round/>
                <a:headEnd/>
                <a:tailEnd/>
              </a:ln>
            </p:spPr>
          </p:cxnSp>
          <p:cxnSp>
            <p:nvCxnSpPr>
              <p:cNvPr id="85" name="AutoShape 44"/>
              <p:cNvCxnSpPr>
                <a:cxnSpLocks noChangeShapeType="1"/>
              </p:cNvCxnSpPr>
              <p:nvPr/>
            </p:nvCxnSpPr>
            <p:spPr bwMode="auto">
              <a:xfrm>
                <a:off x="4415744" y="5017143"/>
                <a:ext cx="0" cy="198765"/>
              </a:xfrm>
              <a:prstGeom prst="straightConnector1">
                <a:avLst/>
              </a:prstGeom>
              <a:noFill/>
              <a:ln w="9525">
                <a:solidFill>
                  <a:srgbClr val="000000"/>
                </a:solidFill>
                <a:round/>
                <a:headEnd/>
                <a:tailEnd/>
              </a:ln>
            </p:spPr>
          </p:cxnSp>
          <p:cxnSp>
            <p:nvCxnSpPr>
              <p:cNvPr id="86" name="AutoShape 45"/>
              <p:cNvCxnSpPr>
                <a:cxnSpLocks noChangeShapeType="1"/>
              </p:cNvCxnSpPr>
              <p:nvPr/>
            </p:nvCxnSpPr>
            <p:spPr bwMode="auto">
              <a:xfrm>
                <a:off x="5348956" y="5030702"/>
                <a:ext cx="0" cy="173225"/>
              </a:xfrm>
              <a:prstGeom prst="straightConnector1">
                <a:avLst/>
              </a:prstGeom>
              <a:noFill/>
              <a:ln w="9525">
                <a:solidFill>
                  <a:srgbClr val="000000"/>
                </a:solidFill>
                <a:round/>
                <a:headEnd/>
                <a:tailEnd/>
              </a:ln>
            </p:spPr>
          </p:cxnSp>
          <p:cxnSp>
            <p:nvCxnSpPr>
              <p:cNvPr id="87" name="AutoShape 46"/>
              <p:cNvCxnSpPr>
                <a:cxnSpLocks noChangeShapeType="1"/>
              </p:cNvCxnSpPr>
              <p:nvPr/>
            </p:nvCxnSpPr>
            <p:spPr bwMode="auto">
              <a:xfrm>
                <a:off x="6446450" y="5017698"/>
                <a:ext cx="0" cy="198765"/>
              </a:xfrm>
              <a:prstGeom prst="straightConnector1">
                <a:avLst/>
              </a:prstGeom>
              <a:noFill/>
              <a:ln w="9525">
                <a:solidFill>
                  <a:srgbClr val="000000"/>
                </a:solidFill>
                <a:round/>
                <a:headEnd/>
                <a:tailEnd/>
              </a:ln>
            </p:spPr>
          </p:cxnSp>
          <p:cxnSp>
            <p:nvCxnSpPr>
              <p:cNvPr id="88" name="AutoShape 47"/>
              <p:cNvCxnSpPr>
                <a:cxnSpLocks noChangeShapeType="1"/>
              </p:cNvCxnSpPr>
              <p:nvPr/>
            </p:nvCxnSpPr>
            <p:spPr bwMode="auto">
              <a:xfrm>
                <a:off x="7416404" y="5030702"/>
                <a:ext cx="0" cy="198765"/>
              </a:xfrm>
              <a:prstGeom prst="straightConnector1">
                <a:avLst/>
              </a:prstGeom>
              <a:noFill/>
              <a:ln w="9525">
                <a:solidFill>
                  <a:srgbClr val="000000"/>
                </a:solidFill>
                <a:round/>
                <a:headEnd/>
                <a:tailEnd/>
              </a:ln>
            </p:spPr>
          </p:cxnSp>
          <p:cxnSp>
            <p:nvCxnSpPr>
              <p:cNvPr id="77" name="AutoShape 48"/>
              <p:cNvCxnSpPr>
                <a:cxnSpLocks noChangeShapeType="1"/>
              </p:cNvCxnSpPr>
              <p:nvPr/>
            </p:nvCxnSpPr>
            <p:spPr bwMode="auto">
              <a:xfrm>
                <a:off x="3503069" y="5203927"/>
                <a:ext cx="3928166" cy="0"/>
              </a:xfrm>
              <a:prstGeom prst="straightConnector1">
                <a:avLst/>
              </a:prstGeom>
              <a:noFill/>
              <a:ln w="9525">
                <a:solidFill>
                  <a:srgbClr val="000000"/>
                </a:solidFill>
                <a:round/>
                <a:headEnd/>
                <a:tailEnd/>
              </a:ln>
            </p:spPr>
          </p:cxnSp>
        </p:grpSp>
      </p:grpSp>
      <p:grpSp>
        <p:nvGrpSpPr>
          <p:cNvPr id="18" name="群組 17"/>
          <p:cNvGrpSpPr/>
          <p:nvPr/>
        </p:nvGrpSpPr>
        <p:grpSpPr>
          <a:xfrm>
            <a:off x="2871041" y="5200430"/>
            <a:ext cx="5065353" cy="1108890"/>
            <a:chOff x="2871041" y="5200430"/>
            <a:chExt cx="5065353" cy="1108890"/>
          </a:xfrm>
        </p:grpSpPr>
        <p:sp>
          <p:nvSpPr>
            <p:cNvPr id="103" name="Oval 7"/>
            <p:cNvSpPr>
              <a:spLocks noChangeArrowheads="1"/>
            </p:cNvSpPr>
            <p:nvPr/>
          </p:nvSpPr>
          <p:spPr bwMode="auto">
            <a:xfrm>
              <a:off x="2871041" y="5534821"/>
              <a:ext cx="5065353" cy="774499"/>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sp>
          <p:nvSpPr>
            <p:cNvPr id="104" name="Text Box 25"/>
            <p:cNvSpPr txBox="1">
              <a:spLocks noChangeArrowheads="1"/>
            </p:cNvSpPr>
            <p:nvPr/>
          </p:nvSpPr>
          <p:spPr bwMode="auto">
            <a:xfrm>
              <a:off x="3427012" y="5762892"/>
              <a:ext cx="3888761" cy="316469"/>
            </a:xfrm>
            <a:prstGeom prst="rect">
              <a:avLst/>
            </a:prstGeom>
            <a:solidFill>
              <a:srgbClr val="FFC000"/>
            </a:solidFill>
            <a:ln w="9525">
              <a:solidFill>
                <a:srgbClr val="000000"/>
              </a:solidFill>
              <a:miter lim="800000"/>
              <a:headEnd/>
              <a:tailEnd/>
            </a:ln>
          </p:spPr>
          <p:txBody>
            <a:bodyPr/>
            <a:lstStyle/>
            <a:p>
              <a:pPr marL="342900" indent="-342900" algn="ctr">
                <a:buFont typeface="Wingdings" pitchFamily="2" charset="2"/>
                <a:buNone/>
              </a:pPr>
              <a:r>
                <a:rPr kumimoji="0" lang="zh-TW" altLang="en-US" sz="1400" b="1">
                  <a:latin typeface="標楷體" pitchFamily="65" charset="-120"/>
                  <a:ea typeface="標楷體" pitchFamily="65" charset="-120"/>
                </a:rPr>
                <a:t>國中教育會考三等級四標示</a:t>
              </a:r>
            </a:p>
          </p:txBody>
        </p:sp>
        <p:cxnSp>
          <p:nvCxnSpPr>
            <p:cNvPr id="105" name="AutoShape 49"/>
            <p:cNvCxnSpPr>
              <a:cxnSpLocks noChangeShapeType="1"/>
            </p:cNvCxnSpPr>
            <p:nvPr/>
          </p:nvCxnSpPr>
          <p:spPr bwMode="auto">
            <a:xfrm flipH="1">
              <a:off x="5348956" y="5200430"/>
              <a:ext cx="2686" cy="562462"/>
            </a:xfrm>
            <a:prstGeom prst="straightConnector1">
              <a:avLst/>
            </a:prstGeom>
            <a:noFill/>
            <a:ln w="9525">
              <a:solidFill>
                <a:srgbClr val="000000"/>
              </a:solidFill>
              <a:round/>
              <a:headEnd/>
              <a:tailEnd/>
            </a:ln>
          </p:spPr>
        </p:cxnSp>
        <p:cxnSp>
          <p:nvCxnSpPr>
            <p:cNvPr id="106" name="AutoShape 50"/>
            <p:cNvCxnSpPr>
              <a:cxnSpLocks noChangeShapeType="1"/>
            </p:cNvCxnSpPr>
            <p:nvPr/>
          </p:nvCxnSpPr>
          <p:spPr bwMode="auto">
            <a:xfrm>
              <a:off x="7524328" y="5294278"/>
              <a:ext cx="0" cy="374766"/>
            </a:xfrm>
            <a:prstGeom prst="straightConnector1">
              <a:avLst/>
            </a:prstGeom>
            <a:noFill/>
            <a:ln w="38100">
              <a:solidFill>
                <a:srgbClr val="FF0000"/>
              </a:solidFill>
              <a:round/>
              <a:headEnd/>
              <a:tailEnd type="triangle" w="med" len="med"/>
            </a:ln>
          </p:spPr>
        </p:cxnSp>
      </p:grpSp>
      <p:cxnSp>
        <p:nvCxnSpPr>
          <p:cNvPr id="107" name="AutoShape 51"/>
          <p:cNvCxnSpPr>
            <a:cxnSpLocks noChangeShapeType="1"/>
          </p:cNvCxnSpPr>
          <p:nvPr/>
        </p:nvCxnSpPr>
        <p:spPr bwMode="auto">
          <a:xfrm>
            <a:off x="2808674" y="3348420"/>
            <a:ext cx="0" cy="0"/>
          </a:xfrm>
          <a:prstGeom prst="straightConnector1">
            <a:avLst/>
          </a:prstGeom>
          <a:noFill/>
          <a:ln w="28575">
            <a:solidFill>
              <a:srgbClr val="FF0000"/>
            </a:solidFill>
            <a:round/>
            <a:headEnd/>
            <a:tailEnd type="triangle" w="med" len="med"/>
          </a:ln>
        </p:spPr>
      </p:cxnSp>
      <p:cxnSp>
        <p:nvCxnSpPr>
          <p:cNvPr id="108" name="AutoShape 60"/>
          <p:cNvCxnSpPr>
            <a:cxnSpLocks noChangeShapeType="1"/>
          </p:cNvCxnSpPr>
          <p:nvPr/>
        </p:nvCxnSpPr>
        <p:spPr bwMode="auto">
          <a:xfrm flipH="1">
            <a:off x="2969153" y="3533859"/>
            <a:ext cx="761" cy="0"/>
          </a:xfrm>
          <a:prstGeom prst="straightConnector1">
            <a:avLst/>
          </a:prstGeom>
          <a:noFill/>
          <a:ln w="9525">
            <a:solidFill>
              <a:srgbClr val="000000"/>
            </a:solidFill>
            <a:round/>
            <a:headEnd/>
            <a:tailEnd/>
          </a:ln>
        </p:spPr>
      </p:cxnSp>
      <p:sp>
        <p:nvSpPr>
          <p:cNvPr id="109" name="Text Box 11"/>
          <p:cNvSpPr txBox="1">
            <a:spLocks noChangeArrowheads="1"/>
          </p:cNvSpPr>
          <p:nvPr/>
        </p:nvSpPr>
        <p:spPr bwMode="auto">
          <a:xfrm>
            <a:off x="8433802" y="2714927"/>
            <a:ext cx="341493" cy="4112985"/>
          </a:xfrm>
          <a:prstGeom prst="rect">
            <a:avLst/>
          </a:prstGeom>
          <a:solidFill>
            <a:schemeClr val="bg2">
              <a:lumMod val="90000"/>
            </a:schemeClr>
          </a:solidFill>
          <a:ln w="9525">
            <a:solidFill>
              <a:srgbClr val="000000"/>
            </a:solidFill>
            <a:miter lim="800000"/>
            <a:headEnd/>
            <a:tailEnd/>
          </a:ln>
        </p:spPr>
        <p:txBody>
          <a:bodyPr vert="eaVert" anchor="ctr"/>
          <a:lstStyle/>
          <a:p>
            <a:pPr marL="342900" indent="-342900" algn="ctr" fontAlgn="auto">
              <a:spcBef>
                <a:spcPts val="0"/>
              </a:spcBef>
              <a:spcAft>
                <a:spcPts val="0"/>
              </a:spcAft>
              <a:buFont typeface="Wingdings" pitchFamily="2" charset="2"/>
              <a:buNone/>
              <a:defRPr/>
            </a:pPr>
            <a:r>
              <a:rPr kumimoji="0" lang="zh-TW" altLang="en-US" sz="1300" b="1" dirty="0">
                <a:solidFill>
                  <a:schemeClr val="bg2">
                    <a:lumMod val="25000"/>
                  </a:schemeClr>
                </a:solidFill>
                <a:latin typeface="標楷體" pitchFamily="65" charset="-120"/>
                <a:ea typeface="標楷體" pitchFamily="65" charset="-120"/>
              </a:rPr>
              <a:t>分                   項</a:t>
            </a:r>
            <a:endParaRPr kumimoji="0" lang="zh-TW" b="1" dirty="0">
              <a:solidFill>
                <a:schemeClr val="bg2">
                  <a:lumMod val="25000"/>
                </a:schemeClr>
              </a:solidFill>
              <a:latin typeface="標楷體" pitchFamily="65" charset="-120"/>
              <a:ea typeface="標楷體" pitchFamily="65" charset="-120"/>
            </a:endParaRPr>
          </a:p>
        </p:txBody>
      </p:sp>
      <p:grpSp>
        <p:nvGrpSpPr>
          <p:cNvPr id="110" name="群組 109"/>
          <p:cNvGrpSpPr/>
          <p:nvPr/>
        </p:nvGrpSpPr>
        <p:grpSpPr>
          <a:xfrm>
            <a:off x="134533" y="1992601"/>
            <a:ext cx="8582199" cy="2416267"/>
            <a:chOff x="134533" y="1972613"/>
            <a:chExt cx="8582199" cy="2416267"/>
          </a:xfrm>
        </p:grpSpPr>
        <p:grpSp>
          <p:nvGrpSpPr>
            <p:cNvPr id="111" name="群組 110"/>
            <p:cNvGrpSpPr/>
            <p:nvPr/>
          </p:nvGrpSpPr>
          <p:grpSpPr>
            <a:xfrm>
              <a:off x="134533" y="1972613"/>
              <a:ext cx="8582199" cy="2416267"/>
              <a:chOff x="134533" y="1972613"/>
              <a:chExt cx="8582199" cy="2416267"/>
            </a:xfrm>
          </p:grpSpPr>
          <p:sp>
            <p:nvSpPr>
              <p:cNvPr id="113" name="Text Box 13"/>
              <p:cNvSpPr txBox="1">
                <a:spLocks noChangeArrowheads="1"/>
              </p:cNvSpPr>
              <p:nvPr/>
            </p:nvSpPr>
            <p:spPr bwMode="auto">
              <a:xfrm>
                <a:off x="2871040" y="2086431"/>
                <a:ext cx="3096254" cy="143799"/>
              </a:xfrm>
              <a:prstGeom prst="rect">
                <a:avLst/>
              </a:prstGeom>
              <a:solidFill>
                <a:srgbClr val="FFFFFF"/>
              </a:solidFill>
              <a:ln w="9525">
                <a:noFill/>
                <a:miter lim="800000"/>
                <a:headEnd/>
                <a:tailEnd/>
              </a:ln>
            </p:spPr>
            <p:txBody>
              <a:bodyPr/>
              <a:lstStyle/>
              <a:p>
                <a:pPr marL="342900" indent="-342900">
                  <a:buFont typeface="Wingdings" pitchFamily="2" charset="2"/>
                  <a:buNone/>
                </a:pPr>
                <a:r>
                  <a:rPr kumimoji="0" lang="zh-TW" altLang="en-US" sz="1000" b="1" dirty="0">
                    <a:solidFill>
                      <a:srgbClr val="0070C0"/>
                    </a:solidFill>
                    <a:latin typeface="標楷體" pitchFamily="65" charset="-120"/>
                  </a:rPr>
                  <a:t>（主項目無法比出積分順序時進行分項比序）</a:t>
                </a:r>
                <a:endParaRPr kumimoji="0" lang="zh-TW" altLang="en-US" dirty="0">
                  <a:latin typeface="Calibri" pitchFamily="34" charset="0"/>
                </a:endParaRPr>
              </a:p>
            </p:txBody>
          </p:sp>
          <p:sp>
            <p:nvSpPr>
              <p:cNvPr id="114" name="Oval 5"/>
              <p:cNvSpPr>
                <a:spLocks noChangeArrowheads="1"/>
              </p:cNvSpPr>
              <p:nvPr/>
            </p:nvSpPr>
            <p:spPr bwMode="auto">
              <a:xfrm>
                <a:off x="134533" y="2780441"/>
                <a:ext cx="3949606" cy="1608439"/>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cxnSp>
            <p:nvCxnSpPr>
              <p:cNvPr id="115" name="AutoShape 9"/>
              <p:cNvCxnSpPr>
                <a:cxnSpLocks noChangeShapeType="1"/>
              </p:cNvCxnSpPr>
              <p:nvPr/>
            </p:nvCxnSpPr>
            <p:spPr bwMode="auto">
              <a:xfrm>
                <a:off x="3414843" y="2457865"/>
                <a:ext cx="0" cy="405857"/>
              </a:xfrm>
              <a:prstGeom prst="straightConnector1">
                <a:avLst/>
              </a:prstGeom>
              <a:noFill/>
              <a:ln w="38100">
                <a:solidFill>
                  <a:srgbClr val="FF0000"/>
                </a:solidFill>
                <a:round/>
                <a:headEnd/>
                <a:tailEnd type="triangle" w="med" len="med"/>
              </a:ln>
            </p:spPr>
          </p:cxnSp>
          <p:cxnSp>
            <p:nvCxnSpPr>
              <p:cNvPr id="116" name="AutoShape 10"/>
              <p:cNvCxnSpPr>
                <a:cxnSpLocks noChangeShapeType="1"/>
              </p:cNvCxnSpPr>
              <p:nvPr/>
            </p:nvCxnSpPr>
            <p:spPr bwMode="auto">
              <a:xfrm>
                <a:off x="309463" y="2555582"/>
                <a:ext cx="8407269" cy="555"/>
              </a:xfrm>
              <a:prstGeom prst="straightConnector1">
                <a:avLst/>
              </a:prstGeom>
              <a:noFill/>
              <a:ln w="31750">
                <a:solidFill>
                  <a:srgbClr val="17365D"/>
                </a:solidFill>
                <a:prstDash val="dashDot"/>
                <a:round/>
                <a:headEnd/>
                <a:tailEnd/>
              </a:ln>
            </p:spPr>
          </p:cxnSp>
          <p:cxnSp>
            <p:nvCxnSpPr>
              <p:cNvPr id="117" name="AutoShape 23"/>
              <p:cNvCxnSpPr>
                <a:cxnSpLocks noChangeShapeType="1"/>
              </p:cNvCxnSpPr>
              <p:nvPr/>
            </p:nvCxnSpPr>
            <p:spPr bwMode="auto">
              <a:xfrm>
                <a:off x="1737040" y="1972613"/>
                <a:ext cx="761" cy="1002151"/>
              </a:xfrm>
              <a:prstGeom prst="straightConnector1">
                <a:avLst/>
              </a:prstGeom>
              <a:noFill/>
              <a:ln w="9525">
                <a:solidFill>
                  <a:srgbClr val="000000"/>
                </a:solidFill>
                <a:round/>
                <a:headEnd/>
                <a:tailEnd/>
              </a:ln>
            </p:spPr>
          </p:cxnSp>
          <p:sp>
            <p:nvSpPr>
              <p:cNvPr id="118" name="Text Box 41"/>
              <p:cNvSpPr txBox="1">
                <a:spLocks noChangeArrowheads="1"/>
              </p:cNvSpPr>
              <p:nvPr/>
            </p:nvSpPr>
            <p:spPr bwMode="auto">
              <a:xfrm>
                <a:off x="638787" y="3814795"/>
                <a:ext cx="2808000" cy="291485"/>
              </a:xfrm>
              <a:prstGeom prst="rect">
                <a:avLst/>
              </a:prstGeom>
              <a:solidFill>
                <a:srgbClr val="FDE9D9"/>
              </a:solidFill>
              <a:ln w="19050" cap="rnd">
                <a:solidFill>
                  <a:srgbClr val="000000"/>
                </a:solidFill>
                <a:prstDash val="sysDot"/>
                <a:miter lim="800000"/>
                <a:headEnd/>
                <a:tailEnd/>
              </a:ln>
            </p:spPr>
            <p:txBody>
              <a:bodyPr/>
              <a:lstStyle/>
              <a:p>
                <a:pPr marL="342900" indent="-342900">
                  <a:buFont typeface="Wingdings" pitchFamily="2" charset="2"/>
                  <a:buNone/>
                </a:pPr>
                <a:r>
                  <a:rPr kumimoji="0" lang="zh-TW" altLang="en-US" sz="1100" b="1">
                    <a:latin typeface="Times New Roman" pitchFamily="18" charset="0"/>
                    <a:ea typeface="標楷體" pitchFamily="65" charset="-120"/>
                    <a:cs typeface="Times New Roman" pitchFamily="18" charset="0"/>
                  </a:rPr>
                  <a:t>以上</a:t>
                </a:r>
                <a:r>
                  <a:rPr kumimoji="0" lang="en-US" altLang="zh-TW" sz="1100" b="1">
                    <a:latin typeface="Times New Roman" pitchFamily="18" charset="0"/>
                    <a:ea typeface="標楷體" pitchFamily="65" charset="-120"/>
                    <a:cs typeface="Times New Roman" pitchFamily="18" charset="0"/>
                  </a:rPr>
                  <a:t>4</a:t>
                </a:r>
                <a:r>
                  <a:rPr kumimoji="0" lang="zh-TW" altLang="en-US" sz="1100" b="1">
                    <a:latin typeface="Times New Roman" pitchFamily="18" charset="0"/>
                    <a:ea typeface="標楷體" pitchFamily="65" charset="-120"/>
                    <a:cs typeface="Times New Roman" pitchFamily="18" charset="0"/>
                  </a:rPr>
                  <a:t>項超額比序項目比序順序由各校自訂</a:t>
                </a:r>
              </a:p>
            </p:txBody>
          </p:sp>
          <p:cxnSp>
            <p:nvCxnSpPr>
              <p:cNvPr id="119" name="AutoShape 53"/>
              <p:cNvCxnSpPr>
                <a:cxnSpLocks noChangeShapeType="1"/>
              </p:cNvCxnSpPr>
              <p:nvPr/>
            </p:nvCxnSpPr>
            <p:spPr bwMode="auto">
              <a:xfrm>
                <a:off x="915632" y="2975320"/>
                <a:ext cx="0" cy="174891"/>
              </a:xfrm>
              <a:prstGeom prst="straightConnector1">
                <a:avLst/>
              </a:prstGeom>
              <a:noFill/>
              <a:ln w="9525">
                <a:solidFill>
                  <a:srgbClr val="000000"/>
                </a:solidFill>
                <a:round/>
                <a:headEnd/>
                <a:tailEnd/>
              </a:ln>
            </p:spPr>
          </p:cxnSp>
          <p:sp>
            <p:nvSpPr>
              <p:cNvPr id="120" name="Text Box 54"/>
              <p:cNvSpPr txBox="1">
                <a:spLocks noChangeArrowheads="1"/>
              </p:cNvSpPr>
              <p:nvPr/>
            </p:nvSpPr>
            <p:spPr bwMode="auto">
              <a:xfrm>
                <a:off x="596195" y="3150210"/>
                <a:ext cx="690592" cy="592963"/>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競賽</a:t>
                </a:r>
              </a:p>
            </p:txBody>
          </p:sp>
          <p:sp>
            <p:nvSpPr>
              <p:cNvPr id="121" name="Text Box 55"/>
              <p:cNvSpPr txBox="1">
                <a:spLocks noChangeArrowheads="1"/>
              </p:cNvSpPr>
              <p:nvPr/>
            </p:nvSpPr>
            <p:spPr bwMode="auto">
              <a:xfrm>
                <a:off x="1394787" y="3150210"/>
                <a:ext cx="683747" cy="592963"/>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服務</a:t>
                </a:r>
                <a:endParaRPr kumimoji="0" lang="en-US" altLang="zh-TW" sz="1300" b="1">
                  <a:latin typeface="標楷體" pitchFamily="65" charset="-120"/>
                  <a:ea typeface="標楷體" pitchFamily="65" charset="-120"/>
                </a:endParaRPr>
              </a:p>
              <a:p>
                <a:pPr algn="ctr">
                  <a:buFont typeface="Wingdings" pitchFamily="2" charset="2"/>
                  <a:buNone/>
                </a:pPr>
                <a:r>
                  <a:rPr kumimoji="0" lang="zh-TW" altLang="en-US" sz="1300" b="1">
                    <a:latin typeface="標楷體" pitchFamily="65" charset="-120"/>
                    <a:ea typeface="標楷體" pitchFamily="65" charset="-120"/>
                  </a:rPr>
                  <a:t>學習</a:t>
                </a:r>
              </a:p>
            </p:txBody>
          </p:sp>
          <p:sp>
            <p:nvSpPr>
              <p:cNvPr id="122" name="Text Box 56"/>
              <p:cNvSpPr txBox="1">
                <a:spLocks noChangeArrowheads="1"/>
              </p:cNvSpPr>
              <p:nvPr/>
            </p:nvSpPr>
            <p:spPr bwMode="auto">
              <a:xfrm>
                <a:off x="2192618" y="3150210"/>
                <a:ext cx="678423" cy="592963"/>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日常生活表現評量</a:t>
                </a:r>
              </a:p>
            </p:txBody>
          </p:sp>
          <p:sp>
            <p:nvSpPr>
              <p:cNvPr id="123" name="Text Box 57"/>
              <p:cNvSpPr txBox="1">
                <a:spLocks noChangeArrowheads="1"/>
              </p:cNvSpPr>
              <p:nvPr/>
            </p:nvSpPr>
            <p:spPr bwMode="auto">
              <a:xfrm>
                <a:off x="2991210" y="3150766"/>
                <a:ext cx="683747" cy="592408"/>
              </a:xfrm>
              <a:prstGeom prst="rect">
                <a:avLst/>
              </a:prstGeom>
              <a:solidFill>
                <a:srgbClr val="B6DDE8"/>
              </a:solidFill>
              <a:ln w="9525">
                <a:solidFill>
                  <a:srgbClr val="000000"/>
                </a:solidFill>
                <a:miter lim="800000"/>
                <a:headEnd/>
                <a:tailEnd/>
              </a:ln>
            </p:spPr>
            <p:txBody>
              <a:bodyPr anchor="ctr"/>
              <a:lstStyle/>
              <a:p>
                <a:pPr marL="342900" indent="-342900">
                  <a:buFont typeface="Wingdings" pitchFamily="2" charset="2"/>
                  <a:buNone/>
                </a:pPr>
                <a:r>
                  <a:rPr kumimoji="0" lang="zh-TW" altLang="en-US" sz="1300" b="1">
                    <a:latin typeface="標楷體" pitchFamily="65" charset="-120"/>
                    <a:ea typeface="標楷體" pitchFamily="65" charset="-120"/>
                  </a:rPr>
                  <a:t>體適能</a:t>
                </a:r>
              </a:p>
            </p:txBody>
          </p:sp>
          <p:cxnSp>
            <p:nvCxnSpPr>
              <p:cNvPr id="124" name="AutoShape 58"/>
              <p:cNvCxnSpPr>
                <a:cxnSpLocks noChangeShapeType="1"/>
              </p:cNvCxnSpPr>
              <p:nvPr/>
            </p:nvCxnSpPr>
            <p:spPr bwMode="auto">
              <a:xfrm>
                <a:off x="2489998" y="2975320"/>
                <a:ext cx="0" cy="174891"/>
              </a:xfrm>
              <a:prstGeom prst="straightConnector1">
                <a:avLst/>
              </a:prstGeom>
              <a:noFill/>
              <a:ln w="9525">
                <a:solidFill>
                  <a:srgbClr val="000000"/>
                </a:solidFill>
                <a:round/>
                <a:headEnd/>
                <a:tailEnd/>
              </a:ln>
            </p:spPr>
          </p:cxnSp>
          <p:cxnSp>
            <p:nvCxnSpPr>
              <p:cNvPr id="125" name="AutoShape 59"/>
              <p:cNvCxnSpPr>
                <a:cxnSpLocks noChangeShapeType="1"/>
              </p:cNvCxnSpPr>
              <p:nvPr/>
            </p:nvCxnSpPr>
            <p:spPr bwMode="auto">
              <a:xfrm>
                <a:off x="1737040" y="2974764"/>
                <a:ext cx="0" cy="174335"/>
              </a:xfrm>
              <a:prstGeom prst="straightConnector1">
                <a:avLst/>
              </a:prstGeom>
              <a:noFill/>
              <a:ln w="9525">
                <a:solidFill>
                  <a:srgbClr val="000000"/>
                </a:solidFill>
                <a:round/>
                <a:headEnd/>
                <a:tailEnd/>
              </a:ln>
            </p:spPr>
          </p:cxnSp>
          <p:cxnSp>
            <p:nvCxnSpPr>
              <p:cNvPr id="126" name="AutoShape 61"/>
              <p:cNvCxnSpPr>
                <a:cxnSpLocks noChangeShapeType="1"/>
              </p:cNvCxnSpPr>
              <p:nvPr/>
            </p:nvCxnSpPr>
            <p:spPr bwMode="auto">
              <a:xfrm>
                <a:off x="3403435" y="2974764"/>
                <a:ext cx="0" cy="156014"/>
              </a:xfrm>
              <a:prstGeom prst="straightConnector1">
                <a:avLst/>
              </a:prstGeom>
              <a:noFill/>
              <a:ln w="9525">
                <a:solidFill>
                  <a:srgbClr val="000000"/>
                </a:solidFill>
                <a:round/>
                <a:headEnd/>
                <a:tailEnd/>
              </a:ln>
            </p:spPr>
          </p:cxnSp>
        </p:grpSp>
        <p:cxnSp>
          <p:nvCxnSpPr>
            <p:cNvPr id="112" name="AutoShape 52"/>
            <p:cNvCxnSpPr>
              <a:cxnSpLocks noChangeShapeType="1"/>
            </p:cNvCxnSpPr>
            <p:nvPr/>
          </p:nvCxnSpPr>
          <p:spPr bwMode="auto">
            <a:xfrm>
              <a:off x="915632" y="2974764"/>
              <a:ext cx="2499212" cy="555"/>
            </a:xfrm>
            <a:prstGeom prst="straightConnector1">
              <a:avLst/>
            </a:prstGeom>
            <a:noFill/>
            <a:ln w="9525">
              <a:solidFill>
                <a:srgbClr val="000000"/>
              </a:solidFill>
              <a:round/>
              <a:headEnd/>
              <a:tailEnd/>
            </a:ln>
          </p:spPr>
        </p:cxnSp>
      </p:grpSp>
      <p:sp>
        <p:nvSpPr>
          <p:cNvPr id="127" name="標題 1"/>
          <p:cNvSpPr txBox="1">
            <a:spLocks/>
          </p:cNvSpPr>
          <p:nvPr/>
        </p:nvSpPr>
        <p:spPr>
          <a:xfrm>
            <a:off x="304800" y="152400"/>
            <a:ext cx="7363544"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a:r>
              <a:rPr kumimoji="0" lang="zh-TW" altLang="en-US" b="1" kern="0" dirty="0" smtClean="0">
                <a:solidFill>
                  <a:schemeClr val="tx1"/>
                </a:solidFill>
                <a:ea typeface="標楷體" pitchFamily="65" charset="-120"/>
              </a:rPr>
              <a:t> 超額比序順序說明</a:t>
            </a:r>
            <a:endParaRPr kumimoji="0" lang="zh-TW" altLang="en-US" kern="0" dirty="0"/>
          </a:p>
        </p:txBody>
      </p:sp>
      <p:grpSp>
        <p:nvGrpSpPr>
          <p:cNvPr id="19" name="群組 18"/>
          <p:cNvGrpSpPr/>
          <p:nvPr/>
        </p:nvGrpSpPr>
        <p:grpSpPr>
          <a:xfrm>
            <a:off x="5017731" y="6079361"/>
            <a:ext cx="707324" cy="680875"/>
            <a:chOff x="5017731" y="6079361"/>
            <a:chExt cx="707324" cy="680875"/>
          </a:xfrm>
        </p:grpSpPr>
        <p:sp>
          <p:nvSpPr>
            <p:cNvPr id="95" name="Text Box 33"/>
            <p:cNvSpPr txBox="1">
              <a:spLocks noChangeArrowheads="1"/>
            </p:cNvSpPr>
            <p:nvPr/>
          </p:nvSpPr>
          <p:spPr bwMode="auto">
            <a:xfrm>
              <a:off x="5017731" y="6359375"/>
              <a:ext cx="707324" cy="400861"/>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dirty="0">
                  <a:latin typeface="標楷體" pitchFamily="65" charset="-120"/>
                  <a:ea typeface="標楷體" pitchFamily="65" charset="-120"/>
                </a:rPr>
                <a:t>寫作</a:t>
              </a:r>
            </a:p>
            <a:p>
              <a:pPr marL="342900" indent="-342900" algn="ctr">
                <a:buFont typeface="Wingdings" pitchFamily="2" charset="2"/>
                <a:buNone/>
              </a:pPr>
              <a:r>
                <a:rPr kumimoji="0" lang="zh-TW" altLang="en-US" sz="1300" b="1" dirty="0">
                  <a:latin typeface="標楷體" pitchFamily="65" charset="-120"/>
                  <a:ea typeface="標楷體" pitchFamily="65" charset="-120"/>
                </a:rPr>
                <a:t>測驗</a:t>
              </a:r>
            </a:p>
          </p:txBody>
        </p:sp>
        <p:cxnSp>
          <p:nvCxnSpPr>
            <p:cNvPr id="128" name="AutoShape 24"/>
            <p:cNvCxnSpPr>
              <a:cxnSpLocks noChangeShapeType="1"/>
              <a:stCxn id="104" idx="2"/>
            </p:cNvCxnSpPr>
            <p:nvPr/>
          </p:nvCxnSpPr>
          <p:spPr bwMode="auto">
            <a:xfrm>
              <a:off x="5371393" y="6079361"/>
              <a:ext cx="8027" cy="286657"/>
            </a:xfrm>
            <a:prstGeom prst="straightConnector1">
              <a:avLst/>
            </a:prstGeom>
            <a:noFill/>
            <a:ln w="9525">
              <a:solidFill>
                <a:srgbClr val="000000"/>
              </a:solidFill>
              <a:round/>
              <a:headEnd/>
              <a:tailEnd/>
            </a:ln>
          </p:spPr>
        </p:cxnSp>
      </p:grpSp>
      <p:sp>
        <p:nvSpPr>
          <p:cNvPr id="3" name="六角星形 2"/>
          <p:cNvSpPr/>
          <p:nvPr/>
        </p:nvSpPr>
        <p:spPr bwMode="auto">
          <a:xfrm>
            <a:off x="79927" y="182757"/>
            <a:ext cx="1467737" cy="1281841"/>
          </a:xfrm>
          <a:prstGeom prst="star6">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zh-TW" altLang="en-US" sz="2400" dirty="0">
                <a:latin typeface="標楷體" panose="03000509000000000000" pitchFamily="65" charset="-120"/>
                <a:ea typeface="標楷體" panose="03000509000000000000" pitchFamily="65" charset="-120"/>
              </a:rPr>
              <a:t>總積分</a:t>
            </a:r>
          </a:p>
          <a:p>
            <a:pPr algn="ctr"/>
            <a:endParaRPr kumimoji="0"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342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down)">
                                      <p:cBhvr>
                                        <p:cTn id="17" dur="500"/>
                                        <p:tgtEl>
                                          <p:spTgt spid="1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down)">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edge">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438150" y="152400"/>
            <a:ext cx="7086600" cy="487363"/>
          </a:xfrm>
        </p:spPr>
        <p:txBody>
          <a:bodyPr/>
          <a:lstStyle/>
          <a:p>
            <a:pPr algn="ctr" eaLnBrk="1" hangingPunct="1"/>
            <a:r>
              <a:rPr lang="zh-TW" altLang="en-US" sz="3600" b="1" dirty="0" smtClean="0">
                <a:solidFill>
                  <a:schemeClr val="tx1"/>
                </a:solidFill>
                <a:ea typeface="標楷體" pitchFamily="65" charset="-120"/>
              </a:rPr>
              <a:t>現場登記分發方式</a:t>
            </a:r>
            <a:endParaRPr lang="zh-TW" altLang="en-US" sz="3600" b="1" dirty="0" smtClean="0">
              <a:ea typeface="新細明體" charset="-120"/>
            </a:endParaRPr>
          </a:p>
        </p:txBody>
      </p:sp>
      <p:sp>
        <p:nvSpPr>
          <p:cNvPr id="51202" name="Text Box 3"/>
          <p:cNvSpPr txBox="1">
            <a:spLocks noChangeArrowheads="1"/>
          </p:cNvSpPr>
          <p:nvPr/>
        </p:nvSpPr>
        <p:spPr bwMode="auto">
          <a:xfrm>
            <a:off x="290513" y="737310"/>
            <a:ext cx="8561387" cy="4416594"/>
          </a:xfrm>
          <a:prstGeom prst="rect">
            <a:avLst/>
          </a:prstGeom>
          <a:noFill/>
          <a:ln w="9525">
            <a:noFill/>
            <a:miter lim="800000"/>
            <a:headEnd/>
            <a:tailEnd/>
          </a:ln>
        </p:spPr>
        <p:txBody>
          <a:bodyPr anchor="ctr">
            <a:spAutoFit/>
          </a:bodyPr>
          <a:lstStyle/>
          <a:p>
            <a:pPr algn="just">
              <a:spcBef>
                <a:spcPts val="600"/>
              </a:spcBef>
              <a:spcAft>
                <a:spcPts val="600"/>
              </a:spcAft>
            </a:pPr>
            <a:r>
              <a:rPr kumimoji="0" lang="zh-TW" altLang="en-US" sz="2400" b="1" dirty="0" smtClean="0">
                <a:solidFill>
                  <a:schemeClr val="tx2"/>
                </a:solidFill>
                <a:ea typeface="標楷體" pitchFamily="65" charset="-120"/>
              </a:rPr>
              <a:t>分發</a:t>
            </a:r>
            <a:r>
              <a:rPr kumimoji="0" lang="zh-TW" altLang="en-US" sz="2400" b="1" dirty="0">
                <a:solidFill>
                  <a:schemeClr val="tx2"/>
                </a:solidFill>
                <a:ea typeface="標楷體" pitchFamily="65" charset="-120"/>
              </a:rPr>
              <a:t>錄取採</a:t>
            </a:r>
            <a:r>
              <a:rPr kumimoji="0" lang="zh-TW" altLang="en-US" sz="2400" b="1" u="sng" dirty="0">
                <a:ea typeface="標楷體" pitchFamily="65" charset="-120"/>
              </a:rPr>
              <a:t>二階段方式</a:t>
            </a:r>
            <a:r>
              <a:rPr kumimoji="0" lang="zh-TW" altLang="en-US" sz="2400" b="1" dirty="0">
                <a:solidFill>
                  <a:schemeClr val="tx2"/>
                </a:solidFill>
                <a:ea typeface="標楷體" pitchFamily="65" charset="-120"/>
              </a:rPr>
              <a:t>辦理現場登記、分發：</a:t>
            </a:r>
          </a:p>
          <a:p>
            <a:pPr marL="630238" lvl="1" indent="-358775" algn="just">
              <a:spcBef>
                <a:spcPts val="600"/>
              </a:spcBef>
              <a:spcAft>
                <a:spcPts val="600"/>
              </a:spcAft>
              <a:buClr>
                <a:srgbClr val="CC0000"/>
              </a:buClr>
              <a:buFont typeface="Wingdings" pitchFamily="2" charset="2"/>
              <a:buChar char="l"/>
            </a:pPr>
            <a:r>
              <a:rPr kumimoji="0" lang="zh-TW" altLang="en-US" sz="2400" b="1" u="sng" dirty="0">
                <a:solidFill>
                  <a:srgbClr val="C00000"/>
                </a:solidFill>
                <a:ea typeface="標楷體" pitchFamily="65" charset="-120"/>
              </a:rPr>
              <a:t>第一階段</a:t>
            </a:r>
            <a:r>
              <a:rPr kumimoji="0" lang="zh-TW" altLang="en-US" sz="2400" b="1" dirty="0">
                <a:ea typeface="標楷體" pitchFamily="65" charset="-120"/>
              </a:rPr>
              <a:t>：</a:t>
            </a:r>
            <a:r>
              <a:rPr kumimoji="0" lang="zh-TW" altLang="en-US" sz="2400" b="1" dirty="0">
                <a:solidFill>
                  <a:srgbClr val="0000FF"/>
                </a:solidFill>
                <a:ea typeface="標楷體" pitchFamily="65" charset="-120"/>
              </a:rPr>
              <a:t>一般生免試生</a:t>
            </a:r>
            <a:endParaRPr kumimoji="0" lang="en-US" altLang="zh-TW" sz="2400" b="1" dirty="0">
              <a:ea typeface="標楷體" pitchFamily="65" charset="-120"/>
            </a:endParaRPr>
          </a:p>
          <a:p>
            <a:pPr marL="809625" lvl="2" indent="1588" algn="just">
              <a:spcBef>
                <a:spcPts val="600"/>
              </a:spcBef>
              <a:spcAft>
                <a:spcPts val="600"/>
              </a:spcAft>
              <a:buClr>
                <a:srgbClr val="CC0000"/>
              </a:buClr>
              <a:buFont typeface="Wingdings" pitchFamily="2" charset="2"/>
              <a:buNone/>
            </a:pPr>
            <a:r>
              <a:rPr kumimoji="0" lang="en-US" altLang="zh-TW" sz="2400" b="1" dirty="0">
                <a:ea typeface="標楷體" pitchFamily="65" charset="-120"/>
              </a:rPr>
              <a:t>(</a:t>
            </a:r>
            <a:r>
              <a:rPr kumimoji="0" lang="zh-TW" altLang="en-US" sz="2400" b="1" dirty="0" smtClean="0">
                <a:ea typeface="標楷體" pitchFamily="65" charset="-120"/>
              </a:rPr>
              <a:t>包含大陸長期探親子女及所有特種身分生以一般生身分分發</a:t>
            </a:r>
            <a:r>
              <a:rPr kumimoji="0" lang="en-US" altLang="zh-TW" sz="2400" b="1" dirty="0" smtClean="0">
                <a:ea typeface="標楷體" pitchFamily="65" charset="-120"/>
              </a:rPr>
              <a:t>)</a:t>
            </a:r>
            <a:endParaRPr kumimoji="0" lang="en-US" altLang="zh-TW" sz="2400" b="1" dirty="0">
              <a:ea typeface="標楷體" pitchFamily="65" charset="-120"/>
            </a:endParaRPr>
          </a:p>
          <a:p>
            <a:pPr marL="809625" lvl="2" indent="1588" algn="just">
              <a:spcBef>
                <a:spcPts val="600"/>
              </a:spcBef>
              <a:spcAft>
                <a:spcPts val="600"/>
              </a:spcAft>
              <a:buClr>
                <a:srgbClr val="CC0000"/>
              </a:buClr>
              <a:buFont typeface="Wingdings" pitchFamily="2" charset="2"/>
              <a:buNone/>
            </a:pPr>
            <a:r>
              <a:rPr kumimoji="0" lang="en-US" altLang="zh-TW" sz="2400" b="1" dirty="0">
                <a:solidFill>
                  <a:srgbClr val="C00000"/>
                </a:solidFill>
                <a:ea typeface="標楷體" pitchFamily="65" charset="-120"/>
              </a:rPr>
              <a:t>【</a:t>
            </a:r>
            <a:r>
              <a:rPr kumimoji="0" lang="zh-TW" altLang="en-US" sz="2400" b="1" dirty="0">
                <a:solidFill>
                  <a:srgbClr val="C00000"/>
                </a:solidFill>
                <a:ea typeface="標楷體" pitchFamily="65" charset="-120"/>
              </a:rPr>
              <a:t>以一般免試生招生名額分發</a:t>
            </a:r>
            <a:r>
              <a:rPr kumimoji="0" lang="en-US" altLang="zh-TW" sz="2400" b="1" dirty="0" smtClean="0">
                <a:solidFill>
                  <a:srgbClr val="C00000"/>
                </a:solidFill>
                <a:ea typeface="標楷體" pitchFamily="65" charset="-120"/>
              </a:rPr>
              <a:t>】</a:t>
            </a:r>
          </a:p>
          <a:p>
            <a:pPr marL="809625" lvl="2" indent="1588" algn="just">
              <a:spcBef>
                <a:spcPts val="600"/>
              </a:spcBef>
              <a:spcAft>
                <a:spcPts val="600"/>
              </a:spcAft>
              <a:buClr>
                <a:srgbClr val="CC0000"/>
              </a:buClr>
            </a:pPr>
            <a:r>
              <a:rPr kumimoji="0" lang="en-US" altLang="zh-TW" sz="2400" b="1" dirty="0" smtClean="0">
                <a:solidFill>
                  <a:srgbClr val="C00000"/>
                </a:solidFill>
                <a:ea typeface="標楷體" pitchFamily="65" charset="-120"/>
              </a:rPr>
              <a:t>【</a:t>
            </a:r>
            <a:r>
              <a:rPr kumimoji="0" lang="zh-TW" altLang="en-US" sz="2400" b="1" dirty="0">
                <a:solidFill>
                  <a:srgbClr val="C00000"/>
                </a:solidFill>
                <a:ea typeface="標楷體" pitchFamily="65" charset="-120"/>
              </a:rPr>
              <a:t>大陸長期探親子女</a:t>
            </a:r>
            <a:r>
              <a:rPr kumimoji="0" lang="zh-TW" altLang="en-US" sz="2400" b="1" dirty="0" smtClean="0">
                <a:solidFill>
                  <a:srgbClr val="C00000"/>
                </a:solidFill>
                <a:ea typeface="標楷體" pitchFamily="65" charset="-120"/>
              </a:rPr>
              <a:t>以增額</a:t>
            </a:r>
            <a:r>
              <a:rPr kumimoji="0" lang="en-US" altLang="zh-TW" sz="2400" b="1" dirty="0" smtClean="0">
                <a:solidFill>
                  <a:srgbClr val="C00000"/>
                </a:solidFill>
                <a:ea typeface="標楷體" pitchFamily="65" charset="-120"/>
              </a:rPr>
              <a:t>1%</a:t>
            </a:r>
            <a:r>
              <a:rPr kumimoji="0" lang="zh-TW" altLang="en-US" sz="2400" b="1" dirty="0" smtClean="0">
                <a:solidFill>
                  <a:srgbClr val="C00000"/>
                </a:solidFill>
                <a:ea typeface="標楷體" pitchFamily="65" charset="-120"/>
              </a:rPr>
              <a:t>招生</a:t>
            </a:r>
            <a:r>
              <a:rPr kumimoji="0" lang="zh-TW" altLang="en-US" sz="2400" b="1" dirty="0">
                <a:solidFill>
                  <a:srgbClr val="C00000"/>
                </a:solidFill>
                <a:ea typeface="標楷體" pitchFamily="65" charset="-120"/>
              </a:rPr>
              <a:t>名額分發</a:t>
            </a:r>
            <a:r>
              <a:rPr kumimoji="0" lang="en-US" altLang="zh-TW" sz="2400" b="1" dirty="0" smtClean="0">
                <a:solidFill>
                  <a:srgbClr val="C00000"/>
                </a:solidFill>
                <a:ea typeface="標楷體" pitchFamily="65" charset="-120"/>
              </a:rPr>
              <a:t>】</a:t>
            </a:r>
            <a:endParaRPr kumimoji="0" lang="en-US" altLang="zh-TW" sz="2400" b="1" dirty="0">
              <a:solidFill>
                <a:srgbClr val="C00000"/>
              </a:solidFill>
              <a:ea typeface="標楷體" pitchFamily="65" charset="-120"/>
            </a:endParaRPr>
          </a:p>
          <a:p>
            <a:pPr marL="630238" lvl="1" indent="-358775" algn="just">
              <a:spcBef>
                <a:spcPts val="600"/>
              </a:spcBef>
              <a:spcAft>
                <a:spcPts val="600"/>
              </a:spcAft>
              <a:buClr>
                <a:srgbClr val="CC0000"/>
              </a:buClr>
              <a:buFont typeface="Wingdings" pitchFamily="2" charset="2"/>
              <a:buChar char="l"/>
            </a:pPr>
            <a:r>
              <a:rPr kumimoji="0" lang="zh-TW" altLang="en-US" sz="2400" b="1" u="sng" dirty="0">
                <a:solidFill>
                  <a:srgbClr val="C00000"/>
                </a:solidFill>
                <a:ea typeface="標楷體" pitchFamily="65" charset="-120"/>
              </a:rPr>
              <a:t>第二階段</a:t>
            </a:r>
            <a:r>
              <a:rPr kumimoji="0" lang="zh-TW" altLang="en-US" sz="2400" b="1" dirty="0">
                <a:ea typeface="標楷體" pitchFamily="65" charset="-120"/>
              </a:rPr>
              <a:t>：</a:t>
            </a:r>
            <a:r>
              <a:rPr kumimoji="0" lang="zh-TW" altLang="en-US" sz="2400" b="1" dirty="0">
                <a:solidFill>
                  <a:srgbClr val="0000FF"/>
                </a:solidFill>
                <a:ea typeface="標楷體" pitchFamily="65" charset="-120"/>
              </a:rPr>
              <a:t>特種身分免試生</a:t>
            </a:r>
            <a:endParaRPr kumimoji="0" lang="zh-TW" altLang="en-US" sz="2400" b="1" dirty="0">
              <a:ea typeface="標楷體" pitchFamily="65" charset="-120"/>
            </a:endParaRPr>
          </a:p>
          <a:p>
            <a:pPr marL="809625" lvl="2" indent="1588" algn="just">
              <a:spcBef>
                <a:spcPts val="600"/>
              </a:spcBef>
              <a:spcAft>
                <a:spcPts val="600"/>
              </a:spcAft>
              <a:buClr>
                <a:srgbClr val="CC0000"/>
              </a:buClr>
            </a:pPr>
            <a:r>
              <a:rPr kumimoji="0" lang="zh-TW" altLang="en-US" sz="2400" b="1" dirty="0">
                <a:ea typeface="標楷體" pitchFamily="65" charset="-120"/>
              </a:rPr>
              <a:t>分別依各類特種身分生成績高低順序</a:t>
            </a:r>
            <a:r>
              <a:rPr kumimoji="0" lang="zh-TW" altLang="en-US" sz="2400" b="1" dirty="0" smtClean="0">
                <a:ea typeface="標楷體" pitchFamily="65" charset="-120"/>
              </a:rPr>
              <a:t>排名。</a:t>
            </a:r>
            <a:endParaRPr kumimoji="0" lang="en-US" altLang="zh-TW" sz="2400" b="1" dirty="0" smtClean="0">
              <a:ea typeface="標楷體" pitchFamily="65" charset="-120"/>
            </a:endParaRPr>
          </a:p>
          <a:p>
            <a:pPr marL="809625" lvl="2" indent="1588" algn="just">
              <a:spcBef>
                <a:spcPts val="0"/>
              </a:spcBef>
              <a:spcAft>
                <a:spcPts val="600"/>
              </a:spcAft>
              <a:buClr>
                <a:srgbClr val="CC0000"/>
              </a:buClr>
            </a:pPr>
            <a:r>
              <a:rPr kumimoji="0" lang="en-US" altLang="zh-TW" sz="2400" b="1" dirty="0" smtClean="0">
                <a:solidFill>
                  <a:srgbClr val="C00000"/>
                </a:solidFill>
                <a:ea typeface="標楷體" pitchFamily="65" charset="-120"/>
              </a:rPr>
              <a:t>【</a:t>
            </a:r>
            <a:r>
              <a:rPr kumimoji="0" lang="zh-TW" altLang="en-US" sz="2400" b="1" dirty="0">
                <a:solidFill>
                  <a:srgbClr val="C00000"/>
                </a:solidFill>
                <a:ea typeface="標楷體" pitchFamily="65" charset="-120"/>
              </a:rPr>
              <a:t>以外加名額依序分發</a:t>
            </a:r>
            <a:r>
              <a:rPr kumimoji="0" lang="en-US" altLang="zh-TW" sz="2400" b="1" dirty="0">
                <a:solidFill>
                  <a:srgbClr val="C00000"/>
                </a:solidFill>
                <a:ea typeface="標楷體" pitchFamily="65" charset="-120"/>
              </a:rPr>
              <a:t>】</a:t>
            </a:r>
            <a:r>
              <a:rPr kumimoji="0" lang="zh-TW" altLang="en-US" sz="2400" b="1" dirty="0">
                <a:ea typeface="標楷體" pitchFamily="65" charset="-120"/>
              </a:rPr>
              <a:t>。</a:t>
            </a:r>
          </a:p>
        </p:txBody>
      </p:sp>
      <p:sp>
        <p:nvSpPr>
          <p:cNvPr id="51203" name="矩形 5"/>
          <p:cNvSpPr>
            <a:spLocks noChangeArrowheads="1"/>
          </p:cNvSpPr>
          <p:nvPr/>
        </p:nvSpPr>
        <p:spPr bwMode="auto">
          <a:xfrm>
            <a:off x="449263" y="5301208"/>
            <a:ext cx="8229600" cy="929357"/>
          </a:xfrm>
          <a:prstGeom prst="rect">
            <a:avLst/>
          </a:prstGeom>
          <a:solidFill>
            <a:srgbClr val="FFFF99"/>
          </a:solidFill>
          <a:ln w="9525">
            <a:solidFill>
              <a:srgbClr val="FF0000"/>
            </a:solidFill>
            <a:miter lim="800000"/>
            <a:headEnd/>
            <a:tailEnd/>
          </a:ln>
        </p:spPr>
        <p:txBody>
          <a:bodyPr>
            <a:spAutoFit/>
          </a:bodyPr>
          <a:lstStyle/>
          <a:p>
            <a:pPr marL="457200" indent="-457200">
              <a:lnSpc>
                <a:spcPct val="130000"/>
              </a:lnSpc>
              <a:buFont typeface="Wingdings" pitchFamily="2" charset="2"/>
              <a:buChar char="Ø"/>
            </a:pPr>
            <a:r>
              <a:rPr kumimoji="0" lang="zh-TW" altLang="en-US" sz="2200" b="1" dirty="0" smtClean="0">
                <a:solidFill>
                  <a:srgbClr val="800080"/>
                </a:solidFill>
                <a:ea typeface="標楷體" pitchFamily="65" charset="-120"/>
              </a:rPr>
              <a:t>免試生被通知參加免試入學現場登記分發報到作業，並不表示一定能被分發錄取，必須視免試名額是否分發額滿而定。</a:t>
            </a:r>
            <a:endParaRPr kumimoji="0" lang="zh-TW" altLang="zh-TW" sz="2200" b="1" dirty="0">
              <a:solidFill>
                <a:srgbClr val="800080"/>
              </a:solidFill>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人生第一個選擇</a:t>
            </a:r>
            <a:r>
              <a:rPr lang="en-US" altLang="zh-TW" sz="40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sz="40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16221" y="3646714"/>
            <a:ext cx="2124236" cy="212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朵形圖說文字 4"/>
          <p:cNvSpPr/>
          <p:nvPr/>
        </p:nvSpPr>
        <p:spPr bwMode="auto">
          <a:xfrm>
            <a:off x="3491880" y="1412776"/>
            <a:ext cx="1800200" cy="1354460"/>
          </a:xfrm>
          <a:prstGeom prst="cloudCallout">
            <a:avLst>
              <a:gd name="adj1" fmla="val 1692"/>
              <a:gd name="adj2" fmla="val 134678"/>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zh-TW" altLang="en-US" sz="2400" dirty="0" smtClean="0">
                <a:latin typeface="標楷體" panose="03000509000000000000" pitchFamily="65" charset="-120"/>
                <a:ea typeface="標楷體" panose="03000509000000000000" pitchFamily="65" charset="-120"/>
              </a:rPr>
              <a:t>高中</a:t>
            </a:r>
            <a:r>
              <a:rPr kumimoji="0" lang="en-US" altLang="zh-TW" sz="2400" dirty="0" smtClean="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9" name="雲朵形圖說文字 8"/>
          <p:cNvSpPr/>
          <p:nvPr/>
        </p:nvSpPr>
        <p:spPr bwMode="auto">
          <a:xfrm>
            <a:off x="899592" y="2771935"/>
            <a:ext cx="1800200" cy="1354460"/>
          </a:xfrm>
          <a:prstGeom prst="cloudCallout">
            <a:avLst>
              <a:gd name="adj1" fmla="val 122630"/>
              <a:gd name="adj2" fmla="val 41448"/>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zh-TW" altLang="en-US" sz="2400" dirty="0" smtClean="0">
                <a:latin typeface="標楷體" panose="03000509000000000000" pitchFamily="65" charset="-120"/>
                <a:ea typeface="標楷體" panose="03000509000000000000" pitchFamily="65" charset="-120"/>
              </a:rPr>
              <a:t>高職</a:t>
            </a:r>
            <a:r>
              <a:rPr kumimoji="0" lang="en-US" altLang="zh-TW" sz="2400" dirty="0" smtClean="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0" name="雲朵形圖說文字 9"/>
          <p:cNvSpPr/>
          <p:nvPr/>
        </p:nvSpPr>
        <p:spPr bwMode="auto">
          <a:xfrm>
            <a:off x="6588224" y="1412776"/>
            <a:ext cx="1800200" cy="1354460"/>
          </a:xfrm>
          <a:prstGeom prst="cloudCallout">
            <a:avLst>
              <a:gd name="adj1" fmla="val -125899"/>
              <a:gd name="adj2" fmla="val 16361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zh-TW" altLang="en-US" sz="2400" dirty="0">
                <a:latin typeface="標楷體" panose="03000509000000000000" pitchFamily="65" charset="-120"/>
                <a:ea typeface="標楷體" panose="03000509000000000000" pitchFamily="65" charset="-120"/>
              </a:rPr>
              <a:t>五專</a:t>
            </a:r>
            <a:r>
              <a:rPr kumimoji="0" lang="en-US" altLang="zh-TW" sz="2400" dirty="0" smtClean="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34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04800" y="152400"/>
            <a:ext cx="7086600" cy="487363"/>
          </a:xfrm>
        </p:spPr>
        <p:txBody>
          <a:bodyPr/>
          <a:lstStyle/>
          <a:p>
            <a:pPr algn="ct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現場登記分發報到</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通知單</a:t>
            </a:r>
            <a:r>
              <a:rPr lang="en-US" altLang="zh-TW"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一般生</a:t>
            </a:r>
            <a:endPar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23728" y="846279"/>
            <a:ext cx="4464496" cy="596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125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086600" cy="487363"/>
          </a:xfrm>
        </p:spPr>
        <p:txBody>
          <a:bodyPr/>
          <a:lstStyle/>
          <a:p>
            <a:pPr algn="ct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現場登記分發報到</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通知單</a:t>
            </a:r>
            <a:r>
              <a:rPr lang="en-US" altLang="zh-TW"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特種</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生</a:t>
            </a:r>
            <a:endPar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4388" y="760164"/>
            <a:ext cx="4334061" cy="612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51520" y="1412776"/>
            <a:ext cx="1952868" cy="1323439"/>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特種身分生有兩張通知單</a:t>
            </a:r>
            <a:r>
              <a:rPr lang="en-US" altLang="zh-TW" sz="2000" dirty="0" smtClean="0">
                <a:latin typeface="標楷體" panose="03000509000000000000" pitchFamily="65" charset="-120"/>
                <a:ea typeface="標楷體" panose="03000509000000000000" pitchFamily="65" charset="-120"/>
              </a:rPr>
              <a:t>:</a:t>
            </a:r>
          </a:p>
          <a:p>
            <a:pPr marL="342900" indent="-342900">
              <a:buAutoNum type="arabicPeriod"/>
            </a:pPr>
            <a:r>
              <a:rPr lang="zh-TW" altLang="en-US" sz="2000" b="1" dirty="0" smtClean="0">
                <a:solidFill>
                  <a:srgbClr val="FF0000"/>
                </a:solidFill>
                <a:latin typeface="標楷體" panose="03000509000000000000" pitchFamily="65" charset="-120"/>
                <a:ea typeface="標楷體" panose="03000509000000000000" pitchFamily="65" charset="-120"/>
              </a:rPr>
              <a:t>一般生</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sz="2000" dirty="0">
                <a:latin typeface="標楷體" panose="03000509000000000000" pitchFamily="65" charset="-120"/>
                <a:ea typeface="標楷體" panose="03000509000000000000" pitchFamily="65" charset="-120"/>
              </a:rPr>
              <a:t>特種生</a:t>
            </a:r>
          </a:p>
        </p:txBody>
      </p:sp>
    </p:spTree>
    <p:extLst>
      <p:ext uri="{BB962C8B-B14F-4D97-AF65-F5344CB8AC3E}">
        <p14:creationId xmlns:p14="http://schemas.microsoft.com/office/powerpoint/2010/main" val="537436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086600" cy="487363"/>
          </a:xfrm>
        </p:spPr>
        <p:txBody>
          <a:bodyPr/>
          <a:lstStyle/>
          <a:p>
            <a:pPr algn="ct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現場登記分發報到</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通知單</a:t>
            </a:r>
            <a:r>
              <a:rPr lang="en-US" altLang="zh-TW"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特種</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生</a:t>
            </a:r>
            <a:endPar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0372" y="836712"/>
            <a:ext cx="4258176"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51520" y="1422053"/>
            <a:ext cx="1952868" cy="1323439"/>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特種身分生有兩張通知單</a:t>
            </a:r>
            <a:r>
              <a:rPr lang="en-US" altLang="zh-TW" sz="2000" dirty="0" smtClean="0">
                <a:latin typeface="標楷體" panose="03000509000000000000" pitchFamily="65" charset="-120"/>
                <a:ea typeface="標楷體" panose="03000509000000000000" pitchFamily="65" charset="-120"/>
              </a:rPr>
              <a:t>:</a:t>
            </a:r>
          </a:p>
          <a:p>
            <a:pPr marL="342900" indent="-342900">
              <a:buAutoNum type="arabicPeriod"/>
            </a:pPr>
            <a:r>
              <a:rPr lang="zh-TW" altLang="en-US" sz="2000" dirty="0" smtClean="0">
                <a:latin typeface="標楷體" panose="03000509000000000000" pitchFamily="65" charset="-120"/>
                <a:ea typeface="標楷體" panose="03000509000000000000" pitchFamily="65" charset="-120"/>
              </a:rPr>
              <a:t>一般生</a:t>
            </a:r>
            <a:endParaRPr lang="en-US" altLang="zh-TW" sz="2000"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2000" b="1" dirty="0">
                <a:solidFill>
                  <a:srgbClr val="FF0000"/>
                </a:solidFill>
                <a:latin typeface="標楷體" panose="03000509000000000000" pitchFamily="65" charset="-120"/>
                <a:ea typeface="標楷體" panose="03000509000000000000" pitchFamily="65" charset="-120"/>
              </a:rPr>
              <a:t>特種生</a:t>
            </a:r>
          </a:p>
        </p:txBody>
      </p:sp>
    </p:spTree>
    <p:extLst>
      <p:ext uri="{BB962C8B-B14F-4D97-AF65-F5344CB8AC3E}">
        <p14:creationId xmlns:p14="http://schemas.microsoft.com/office/powerpoint/2010/main" val="978087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795592" cy="487363"/>
          </a:xfrm>
        </p:spPr>
        <p:txBody>
          <a:bodyPr/>
          <a:lstStyle/>
          <a:p>
            <a:pPr algn="ct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現場登記分發報到</a:t>
            </a:r>
            <a:r>
              <a:rPr lang="zh-TW" altLang="en-US"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通知單</a:t>
            </a:r>
            <a:r>
              <a:rPr lang="en-US" altLang="zh-TW" sz="36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未達分發</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764704"/>
            <a:ext cx="4248472" cy="600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70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2822575" y="2225675"/>
            <a:ext cx="3240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TW" altLang="en-US" sz="5400" b="1" dirty="0">
                <a:solidFill>
                  <a:srgbClr val="971FE1"/>
                </a:solidFill>
                <a:latin typeface="標楷體" pitchFamily="65" charset="-120"/>
                <a:ea typeface="標楷體" pitchFamily="65" charset="-120"/>
              </a:rPr>
              <a:t>簡報完畢</a:t>
            </a:r>
          </a:p>
          <a:p>
            <a:r>
              <a:rPr kumimoji="0" lang="zh-TW" altLang="en-US" sz="5400" b="1" dirty="0">
                <a:solidFill>
                  <a:srgbClr val="971FE1"/>
                </a:solidFill>
                <a:latin typeface="標楷體" pitchFamily="65" charset="-120"/>
                <a:ea typeface="標楷體" pitchFamily="65" charset="-120"/>
              </a:rPr>
              <a:t>謝謝聆聽</a:t>
            </a:r>
          </a:p>
        </p:txBody>
      </p:sp>
    </p:spTree>
    <p:extLst>
      <p:ext uri="{BB962C8B-B14F-4D97-AF65-F5344CB8AC3E}">
        <p14:creationId xmlns:p14="http://schemas.microsoft.com/office/powerpoint/2010/main" val="322557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7"/>
          <p:cNvSpPr txBox="1">
            <a:spLocks/>
          </p:cNvSpPr>
          <p:nvPr/>
        </p:nvSpPr>
        <p:spPr>
          <a:xfrm>
            <a:off x="6899593" y="6381750"/>
            <a:ext cx="1981200" cy="476250"/>
          </a:xfrm>
          <a:prstGeom prst="rect">
            <a:avLst/>
          </a:prstGeom>
        </p:spPr>
        <p:txBody>
          <a:bodyPr vert="horz" lIns="91440" tIns="45720" rIns="91440" bIns="45720" rtlCol="0" anchor="ct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fld id="{E74C2F81-51C9-4D47-94EA-0FFF245D55C0}" type="slidenum">
              <a:rPr lang="en-US" altLang="zh-TW" smtClean="0"/>
              <a:pPr/>
              <a:t>4</a:t>
            </a:fld>
            <a:endParaRPr lang="en-US" altLang="zh-TW" dirty="0"/>
          </a:p>
        </p:txBody>
      </p:sp>
      <p:sp>
        <p:nvSpPr>
          <p:cNvPr id="5" name="Rectangle 2"/>
          <p:cNvSpPr txBox="1">
            <a:spLocks noChangeArrowheads="1"/>
          </p:cNvSpPr>
          <p:nvPr/>
        </p:nvSpPr>
        <p:spPr bwMode="auto">
          <a:xfrm>
            <a:off x="251520" y="775472"/>
            <a:ext cx="8001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r>
              <a:rPr kumimoji="0" lang="zh-TW" altLang="en-US" dirty="0">
                <a:ea typeface="標楷體" pitchFamily="65" charset="-120"/>
              </a:rPr>
              <a:t>少子化的趨勢</a:t>
            </a:r>
          </a:p>
        </p:txBody>
      </p:sp>
      <p:graphicFrame>
        <p:nvGraphicFramePr>
          <p:cNvPr id="6" name="Group 1318"/>
          <p:cNvGraphicFramePr>
            <a:graphicFrameLocks/>
          </p:cNvGraphicFramePr>
          <p:nvPr>
            <p:extLst>
              <p:ext uri="{D42A27DB-BD31-4B8C-83A1-F6EECF244321}">
                <p14:modId xmlns:p14="http://schemas.microsoft.com/office/powerpoint/2010/main" val="2400870736"/>
              </p:ext>
            </p:extLst>
          </p:nvPr>
        </p:nvGraphicFramePr>
        <p:xfrm>
          <a:off x="546000" y="1778633"/>
          <a:ext cx="8027988" cy="4267200"/>
        </p:xfrm>
        <a:graphic>
          <a:graphicData uri="http://schemas.openxmlformats.org/drawingml/2006/table">
            <a:tbl>
              <a:tblPr/>
              <a:tblGrid>
                <a:gridCol w="863600"/>
                <a:gridCol w="1008063"/>
                <a:gridCol w="1081087"/>
                <a:gridCol w="879475"/>
                <a:gridCol w="920750"/>
                <a:gridCol w="995363"/>
                <a:gridCol w="1087437"/>
                <a:gridCol w="1192213"/>
              </a:tblGrid>
              <a:tr h="26987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rPr>
                        <a:t>學年度</a:t>
                      </a:r>
                      <a:endParaRPr kumimoji="1" lang="zh-TW" altLang="en-US"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國中畢業生</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減少人數</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累計減少人數</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學年度</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國中畢業生</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減少人數</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累計減少人數</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95</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314010</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106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227,039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-12,697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-89,591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163513">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96</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317975</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3965</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107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211,571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-15,468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-105,059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97</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316080</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-1895</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108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206,977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-4,594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-109,653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98</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315798</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-282</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109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199,873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-7,104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-116,757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99</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316630</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832</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110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197,002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-2,871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-119,628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66FF"/>
                          </a:solidFill>
                          <a:effectLst/>
                          <a:latin typeface="標楷體" pitchFamily="65" charset="-120"/>
                          <a:ea typeface="標楷體" pitchFamily="65" charset="-120"/>
                        </a:rPr>
                        <a:t>100</a:t>
                      </a:r>
                      <a:endParaRPr kumimoji="1" lang="en-US" altLang="zh-TW" sz="1600" b="0" i="0" u="none" strike="noStrike" cap="none" normalizeH="0" baseline="0" dirty="0" smtClean="0">
                        <a:ln>
                          <a:noFill/>
                        </a:ln>
                        <a:solidFill>
                          <a:srgbClr val="FF66FF"/>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66FF"/>
                          </a:solidFill>
                          <a:effectLst/>
                          <a:latin typeface="標楷體" pitchFamily="65" charset="-120"/>
                          <a:ea typeface="標楷體" pitchFamily="65" charset="-120"/>
                        </a:rPr>
                        <a:t>311946</a:t>
                      </a:r>
                      <a:endParaRPr kumimoji="1" lang="en-US" altLang="zh-TW" sz="1600" b="0" i="0" u="none" strike="noStrike" cap="none" normalizeH="0" baseline="0" dirty="0" smtClean="0">
                        <a:ln>
                          <a:noFill/>
                        </a:ln>
                        <a:solidFill>
                          <a:srgbClr val="FF66FF"/>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66FF"/>
                          </a:solidFill>
                          <a:effectLst/>
                          <a:latin typeface="標楷體" pitchFamily="65" charset="-120"/>
                          <a:ea typeface="標楷體" pitchFamily="65" charset="-120"/>
                        </a:rPr>
                        <a:t>-4684</a:t>
                      </a:r>
                      <a:endParaRPr kumimoji="1" lang="en-US" altLang="zh-TW" sz="1600" b="0" i="0" u="none" strike="noStrike" cap="none" normalizeH="0" baseline="0" dirty="0" smtClean="0">
                        <a:ln>
                          <a:noFill/>
                        </a:ln>
                        <a:solidFill>
                          <a:srgbClr val="FF66FF"/>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FF66FF"/>
                          </a:solidFill>
                          <a:effectLst/>
                          <a:latin typeface="標楷體" pitchFamily="65" charset="-120"/>
                          <a:ea typeface="標楷體" pitchFamily="65" charset="-120"/>
                        </a:rPr>
                        <a:t>-4684</a:t>
                      </a:r>
                      <a:endParaRPr kumimoji="1" lang="en-US" altLang="zh-TW" sz="1600" b="0" i="0" u="none" strike="noStrike" cap="none" normalizeH="0" baseline="0" dirty="0" smtClean="0">
                        <a:ln>
                          <a:noFill/>
                        </a:ln>
                        <a:solidFill>
                          <a:srgbClr val="FF66FF"/>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111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196,571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-431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-120,059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101</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286158</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-25788</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-30472</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112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189,860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-6,711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-126,770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102</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269151</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-17007</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-47479</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113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171,855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-18,005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-144,775 </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103</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282684</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13533</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-33946</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114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165,710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-6,145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標楷體" pitchFamily="65" charset="-120"/>
                          <a:ea typeface="標楷體" pitchFamily="65" charset="-120"/>
                        </a:rPr>
                        <a:t>-150,920 </a:t>
                      </a:r>
                      <a:endParaRPr kumimoji="1" lang="en-US" altLang="zh-TW" sz="16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63513">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104</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271978</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-10706</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-44652</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115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166,325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615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標楷體" pitchFamily="65" charset="-120"/>
                          <a:ea typeface="標楷體" pitchFamily="65" charset="-120"/>
                        </a:rPr>
                        <a:t>-150,305</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rPr>
                        <a:t>105</a:t>
                      </a:r>
                      <a:endParaRPr kumimoji="1" lang="en-US" altLang="zh-TW"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239736</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rPr>
                        <a:t>-32242</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標楷體" pitchFamily="65" charset="-120"/>
                          <a:ea typeface="標楷體" pitchFamily="65" charset="-120"/>
                        </a:rPr>
                        <a:t>-76894</a:t>
                      </a:r>
                      <a:endParaRPr kumimoji="1" lang="en-US" altLang="zh-TW" sz="1600" b="0" i="0" u="none" strike="noStrike" cap="none" normalizeH="0" baseline="0" smtClean="0">
                        <a:ln>
                          <a:noFill/>
                        </a:ln>
                        <a:solidFill>
                          <a:schemeClr val="accent2"/>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kumimoji="1" sz="2600">
                          <a:solidFill>
                            <a:schemeClr val="tx1"/>
                          </a:solidFill>
                          <a:latin typeface="Verdana" pitchFamily="34" charset="0"/>
                          <a:ea typeface="新細明體" charset="-120"/>
                        </a:defRPr>
                      </a:lvl1pPr>
                      <a:lvl2pPr>
                        <a:spcBef>
                          <a:spcPct val="20000"/>
                        </a:spcBef>
                        <a:buClr>
                          <a:schemeClr val="accent2"/>
                        </a:buClr>
                        <a:buFont typeface="Wingdings" pitchFamily="2" charset="2"/>
                        <a:defRPr kumimoji="1" sz="2200">
                          <a:solidFill>
                            <a:schemeClr val="tx1"/>
                          </a:solidFill>
                          <a:latin typeface="Verdana" pitchFamily="34" charset="0"/>
                          <a:ea typeface="新細明體" charset="-120"/>
                        </a:defRPr>
                      </a:lvl2pPr>
                      <a:lvl3pPr>
                        <a:spcBef>
                          <a:spcPct val="20000"/>
                        </a:spcBef>
                        <a:buClr>
                          <a:schemeClr val="accent2"/>
                        </a:buClr>
                        <a:buFont typeface="Wingdings" pitchFamily="2" charset="2"/>
                        <a:defRPr kumimoji="1" sz="2100">
                          <a:solidFill>
                            <a:schemeClr val="tx1"/>
                          </a:solidFill>
                          <a:latin typeface="Verdana" pitchFamily="34" charset="0"/>
                          <a:ea typeface="新細明體" charset="-120"/>
                        </a:defRPr>
                      </a:lvl3pPr>
                      <a:lvl4pPr>
                        <a:spcBef>
                          <a:spcPct val="20000"/>
                        </a:spcBef>
                        <a:buClr>
                          <a:schemeClr val="accent2"/>
                        </a:buClr>
                        <a:buFont typeface="Wingdings" pitchFamily="2" charset="2"/>
                        <a:defRPr kumimoji="1">
                          <a:solidFill>
                            <a:schemeClr val="tx1"/>
                          </a:solidFill>
                          <a:latin typeface="Verdana" pitchFamily="34" charset="0"/>
                          <a:ea typeface="新細明體" charset="-120"/>
                        </a:defRPr>
                      </a:lvl4pPr>
                      <a:lvl5pPr>
                        <a:spcBef>
                          <a:spcPct val="25000"/>
                        </a:spcBef>
                        <a:buClr>
                          <a:schemeClr val="accent2"/>
                        </a:buClr>
                        <a:buFont typeface="Wingdings" pitchFamily="2" charset="2"/>
                        <a:defRPr kumimoji="1">
                          <a:solidFill>
                            <a:schemeClr val="tx1"/>
                          </a:solidFill>
                          <a:latin typeface="Verdana" pitchFamily="34" charset="0"/>
                          <a:ea typeface="新細明體" charset="-120"/>
                        </a:defRPr>
                      </a:lvl5pPr>
                      <a:lvl6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6pPr>
                      <a:lvl7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7pPr>
                      <a:lvl8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8pPr>
                      <a:lvl9pPr fontAlgn="base">
                        <a:spcBef>
                          <a:spcPct val="25000"/>
                        </a:spcBef>
                        <a:spcAft>
                          <a:spcPct val="0"/>
                        </a:spcAft>
                        <a:buClr>
                          <a:schemeClr val="accent2"/>
                        </a:buClr>
                        <a:buFont typeface="Wingdings" pitchFamily="2" charset="2"/>
                        <a:defRPr kumimoji="1">
                          <a:solidFill>
                            <a:schemeClr val="tx1"/>
                          </a:solidFill>
                          <a:latin typeface="Verdana" pitchFamily="34"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rPr>
                        <a:t>　</a:t>
                      </a:r>
                      <a:endParaRPr kumimoji="1" lang="zh-TW" altLang="en-US" sz="16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 Box 1321"/>
          <p:cNvSpPr txBox="1">
            <a:spLocks noChangeArrowheads="1"/>
          </p:cNvSpPr>
          <p:nvPr/>
        </p:nvSpPr>
        <p:spPr bwMode="auto">
          <a:xfrm>
            <a:off x="6978162" y="1334768"/>
            <a:ext cx="19026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400" b="1" dirty="0">
                <a:latin typeface="標楷體" pitchFamily="65" charset="-120"/>
                <a:ea typeface="標楷體" pitchFamily="65" charset="-120"/>
              </a:rPr>
              <a:t>資料來源</a:t>
            </a:r>
            <a:r>
              <a:rPr lang="en-US" altLang="zh-TW" sz="1400" b="1" dirty="0">
                <a:latin typeface="標楷體" pitchFamily="65" charset="-120"/>
                <a:ea typeface="標楷體" pitchFamily="65" charset="-120"/>
              </a:rPr>
              <a:t>:</a:t>
            </a:r>
            <a:r>
              <a:rPr lang="zh-TW" altLang="en-US" sz="1400" b="1" dirty="0">
                <a:latin typeface="標楷體" pitchFamily="65" charset="-120"/>
                <a:ea typeface="標楷體" pitchFamily="65" charset="-120"/>
              </a:rPr>
              <a:t>教育部</a:t>
            </a:r>
          </a:p>
        </p:txBody>
      </p:sp>
      <p:graphicFrame>
        <p:nvGraphicFramePr>
          <p:cNvPr id="8" name="Object 1323"/>
          <p:cNvGraphicFramePr>
            <a:graphicFrameLocks noChangeAspect="1"/>
          </p:cNvGraphicFramePr>
          <p:nvPr>
            <p:extLst>
              <p:ext uri="{D42A27DB-BD31-4B8C-83A1-F6EECF244321}">
                <p14:modId xmlns:p14="http://schemas.microsoft.com/office/powerpoint/2010/main" val="485096781"/>
              </p:ext>
            </p:extLst>
          </p:nvPr>
        </p:nvGraphicFramePr>
        <p:xfrm>
          <a:off x="304800" y="1639568"/>
          <a:ext cx="8385268" cy="4602480"/>
        </p:xfrm>
        <a:graphic>
          <a:graphicData uri="http://schemas.openxmlformats.org/presentationml/2006/ole">
            <mc:AlternateContent xmlns:mc="http://schemas.openxmlformats.org/markup-compatibility/2006">
              <mc:Choice xmlns:v="urn:schemas-microsoft-com:vml" Requires="v">
                <p:oleObj spid="_x0000_s6219" name="圖表" r:id="rId3" imgW="6905863" imgH="3790974" progId="Excel.Chart.8">
                  <p:embed/>
                </p:oleObj>
              </mc:Choice>
              <mc:Fallback>
                <p:oleObj name="圖表" r:id="rId3" imgW="6905863" imgH="379097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39568"/>
                        <a:ext cx="8385268" cy="4602480"/>
                      </a:xfrm>
                      <a:prstGeom prst="rect">
                        <a:avLst/>
                      </a:prstGeom>
                      <a:noFill/>
                      <a:ln>
                        <a:noFill/>
                      </a:ln>
                      <a:effectLst/>
                      <a:extLst/>
                    </p:spPr>
                  </p:pic>
                </p:oleObj>
              </mc:Fallback>
            </mc:AlternateContent>
          </a:graphicData>
        </a:graphic>
      </p:graphicFrame>
      <p:sp>
        <p:nvSpPr>
          <p:cNvPr id="9" name="文字方塊 8"/>
          <p:cNvSpPr txBox="1"/>
          <p:nvPr/>
        </p:nvSpPr>
        <p:spPr>
          <a:xfrm>
            <a:off x="363855" y="6242048"/>
            <a:ext cx="8422640" cy="461665"/>
          </a:xfrm>
          <a:prstGeom prst="rect">
            <a:avLst/>
          </a:prstGeom>
          <a:noFill/>
        </p:spPr>
        <p:txBody>
          <a:bodyPr wrap="square" rtlCol="0">
            <a:spAutoFit/>
          </a:bodyPr>
          <a:lstStyle/>
          <a:p>
            <a:r>
              <a:rPr lang="en-US" altLang="zh-TW" sz="2400" b="1" dirty="0" smtClean="0">
                <a:solidFill>
                  <a:srgbClr val="FF0000"/>
                </a:solidFill>
                <a:latin typeface="標楷體" panose="03000509000000000000" pitchFamily="65" charset="-120"/>
                <a:ea typeface="標楷體" panose="03000509000000000000" pitchFamily="65" charset="-120"/>
              </a:rPr>
              <a:t>2021</a:t>
            </a:r>
            <a:r>
              <a:rPr lang="zh-TW" altLang="en-US" sz="2400" b="1" dirty="0" smtClean="0">
                <a:solidFill>
                  <a:srgbClr val="FF0000"/>
                </a:solidFill>
                <a:latin typeface="標楷體" panose="03000509000000000000" pitchFamily="65" charset="-120"/>
                <a:ea typeface="標楷體" panose="03000509000000000000" pitchFamily="65" charset="-120"/>
              </a:rPr>
              <a:t>年  </a:t>
            </a:r>
            <a:r>
              <a:rPr lang="en-US" altLang="zh-TW" sz="2400" b="1" dirty="0" smtClean="0">
                <a:solidFill>
                  <a:srgbClr val="FF0000"/>
                </a:solidFill>
                <a:latin typeface="標楷體" panose="03000509000000000000" pitchFamily="65" charset="-120"/>
                <a:ea typeface="標楷體" panose="03000509000000000000" pitchFamily="65" charset="-120"/>
              </a:rPr>
              <a:t>65</a:t>
            </a:r>
            <a:r>
              <a:rPr lang="zh-TW" altLang="en-US" sz="2400" b="1" dirty="0" smtClean="0">
                <a:solidFill>
                  <a:srgbClr val="FF0000"/>
                </a:solidFill>
                <a:latin typeface="標楷體" panose="03000509000000000000" pitchFamily="65" charset="-120"/>
                <a:ea typeface="標楷體" panose="03000509000000000000" pitchFamily="65" charset="-120"/>
              </a:rPr>
              <a:t>歲以上人口總和</a:t>
            </a:r>
            <a:r>
              <a:rPr lang="en-US" altLang="zh-TW" sz="2400" b="1" dirty="0" smtClean="0">
                <a:solidFill>
                  <a:srgbClr val="FF0000"/>
                </a:solidFill>
                <a:latin typeface="標楷體" panose="03000509000000000000" pitchFamily="65" charset="-120"/>
                <a:ea typeface="標楷體" panose="03000509000000000000" pitchFamily="65" charset="-120"/>
              </a:rPr>
              <a:t>&gt;18</a:t>
            </a:r>
            <a:r>
              <a:rPr lang="zh-TW" altLang="en-US" sz="2400" b="1" dirty="0" smtClean="0">
                <a:solidFill>
                  <a:srgbClr val="FF0000"/>
                </a:solidFill>
                <a:latin typeface="標楷體" panose="03000509000000000000" pitchFamily="65" charset="-120"/>
                <a:ea typeface="標楷體" panose="03000509000000000000" pitchFamily="65" charset="-120"/>
              </a:rPr>
              <a:t>歲以下人口總合，高齡化社會</a:t>
            </a:r>
            <a:endParaRPr lang="zh-TW" altLang="en-US" sz="2400" b="1" dirty="0">
              <a:solidFill>
                <a:srgbClr val="FF0000"/>
              </a:solidFill>
              <a:latin typeface="標楷體" panose="03000509000000000000" pitchFamily="65" charset="-120"/>
              <a:ea typeface="標楷體" panose="03000509000000000000" pitchFamily="65" charset="-120"/>
            </a:endParaRPr>
          </a:p>
        </p:txBody>
      </p:sp>
      <p:sp>
        <p:nvSpPr>
          <p:cNvPr id="10" name="標題 1"/>
          <p:cNvSpPr txBox="1">
            <a:spLocks/>
          </p:cNvSpPr>
          <p:nvPr/>
        </p:nvSpPr>
        <p:spPr bwMode="gray">
          <a:xfrm>
            <a:off x="304800" y="1524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r>
              <a:rPr lang="en-US" altLang="zh-TW" sz="4000" b="1" dirty="0" smtClean="0">
                <a:solidFill>
                  <a:schemeClr val="tx1"/>
                </a:solidFill>
                <a:latin typeface="標楷體" pitchFamily="65" charset="-120"/>
                <a:ea typeface="標楷體" pitchFamily="65" charset="-120"/>
              </a:rPr>
              <a:t>12</a:t>
            </a:r>
            <a:r>
              <a:rPr lang="zh-TW" altLang="en-US" sz="4000" b="1" dirty="0" smtClean="0">
                <a:solidFill>
                  <a:schemeClr val="tx1"/>
                </a:solidFill>
                <a:latin typeface="標楷體" pitchFamily="65" charset="-120"/>
                <a:ea typeface="標楷體" pitchFamily="65" charset="-120"/>
              </a:rPr>
              <a:t>年國教現況與未來</a:t>
            </a:r>
            <a:r>
              <a:rPr lang="en-US" altLang="zh-TW" sz="4000" b="1" dirty="0" smtClean="0">
                <a:solidFill>
                  <a:schemeClr val="tx1"/>
                </a:solidFill>
                <a:latin typeface="標楷體" pitchFamily="65" charset="-120"/>
                <a:ea typeface="標楷體" pitchFamily="65" charset="-120"/>
              </a:rPr>
              <a:t>(1/3)</a:t>
            </a:r>
            <a:endParaRPr lang="zh-TW" altLang="en-US" sz="4000" dirty="0">
              <a:solidFill>
                <a:schemeClr val="tx1"/>
              </a:solidFill>
            </a:endParaRPr>
          </a:p>
        </p:txBody>
      </p:sp>
    </p:spTree>
    <p:extLst>
      <p:ext uri="{BB962C8B-B14F-4D97-AF65-F5344CB8AC3E}">
        <p14:creationId xmlns:p14="http://schemas.microsoft.com/office/powerpoint/2010/main" val="36123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Grp="1" noChangeArrowheads="1"/>
          </p:cNvSpPr>
          <p:nvPr>
            <p:ph type="title"/>
          </p:nvPr>
        </p:nvSpPr>
        <p:spPr>
          <a:xfrm>
            <a:off x="867000" y="1124744"/>
            <a:ext cx="7086600" cy="487363"/>
          </a:xfrm>
        </p:spPr>
        <p:txBody>
          <a:bodyPr/>
          <a:lstStyle/>
          <a:p>
            <a:pPr algn="ctr" eaLnBrk="1" hangingPunct="1"/>
            <a:r>
              <a:rPr lang="zh-TW" altLang="en-US" sz="3600" b="1" dirty="0" smtClean="0">
                <a:solidFill>
                  <a:schemeClr val="tx1"/>
                </a:solidFill>
                <a:latin typeface="標楷體" pitchFamily="65" charset="-120"/>
                <a:ea typeface="標楷體" pitchFamily="65" charset="-120"/>
              </a:rPr>
              <a:t>落實</a:t>
            </a:r>
            <a:r>
              <a:rPr lang="en-US" altLang="zh-TW" sz="3600" b="1" dirty="0" smtClean="0">
                <a:solidFill>
                  <a:schemeClr val="tx1"/>
                </a:solidFill>
                <a:latin typeface="標楷體" pitchFamily="65" charset="-120"/>
                <a:ea typeface="標楷體" pitchFamily="65" charset="-120"/>
              </a:rPr>
              <a:t>12</a:t>
            </a:r>
            <a:r>
              <a:rPr lang="zh-TW" altLang="en-US" sz="3600" b="1" dirty="0" smtClean="0">
                <a:solidFill>
                  <a:schemeClr val="tx1"/>
                </a:solidFill>
                <a:latin typeface="標楷體" pitchFamily="65" charset="-120"/>
                <a:ea typeface="標楷體" pitchFamily="65" charset="-120"/>
              </a:rPr>
              <a:t>年國教核心價值</a:t>
            </a:r>
          </a:p>
        </p:txBody>
      </p:sp>
      <p:sp>
        <p:nvSpPr>
          <p:cNvPr id="5" name="Rectangle 4"/>
          <p:cNvSpPr txBox="1">
            <a:spLocks noChangeArrowheads="1"/>
          </p:cNvSpPr>
          <p:nvPr/>
        </p:nvSpPr>
        <p:spPr>
          <a:xfrm>
            <a:off x="2409031" y="2092549"/>
            <a:ext cx="4483100" cy="7080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nSpc>
                <a:spcPct val="110000"/>
              </a:lnSpc>
              <a:spcBef>
                <a:spcPts val="600"/>
              </a:spcBef>
              <a:defRPr/>
            </a:pPr>
            <a:endParaRPr kumimoji="0" lang="zh-TW" altLang="en-US" sz="32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6" name="Freeform 5"/>
          <p:cNvSpPr>
            <a:spLocks/>
          </p:cNvSpPr>
          <p:nvPr/>
        </p:nvSpPr>
        <p:spPr bwMode="gray">
          <a:xfrm>
            <a:off x="571499" y="2625948"/>
            <a:ext cx="7561263" cy="4041775"/>
          </a:xfrm>
          <a:custGeom>
            <a:avLst/>
            <a:gdLst/>
            <a:ahLst/>
            <a:cxnLst>
              <a:cxn ang="0">
                <a:pos x="1450" y="45"/>
              </a:cxn>
              <a:cxn ang="0">
                <a:pos x="1091" y="147"/>
              </a:cxn>
              <a:cxn ang="0">
                <a:pos x="791" y="261"/>
              </a:cxn>
              <a:cxn ang="0">
                <a:pos x="539" y="391"/>
              </a:cxn>
              <a:cxn ang="0">
                <a:pos x="336" y="529"/>
              </a:cxn>
              <a:cxn ang="0">
                <a:pos x="186" y="676"/>
              </a:cxn>
              <a:cxn ang="0">
                <a:pos x="78" y="827"/>
              </a:cxn>
              <a:cxn ang="0">
                <a:pos x="18" y="981"/>
              </a:cxn>
              <a:cxn ang="0">
                <a:pos x="0" y="1136"/>
              </a:cxn>
              <a:cxn ang="0">
                <a:pos x="24" y="1291"/>
              </a:cxn>
              <a:cxn ang="0">
                <a:pos x="84" y="1441"/>
              </a:cxn>
              <a:cxn ang="0">
                <a:pos x="186" y="1588"/>
              </a:cxn>
              <a:cxn ang="0">
                <a:pos x="318" y="1727"/>
              </a:cxn>
              <a:cxn ang="0">
                <a:pos x="485" y="1857"/>
              </a:cxn>
              <a:cxn ang="0">
                <a:pos x="677" y="1975"/>
              </a:cxn>
              <a:cxn ang="0">
                <a:pos x="911" y="2081"/>
              </a:cxn>
              <a:cxn ang="0">
                <a:pos x="1162" y="2170"/>
              </a:cxn>
              <a:cxn ang="0">
                <a:pos x="1444" y="2240"/>
              </a:cxn>
              <a:cxn ang="0">
                <a:pos x="1744" y="2293"/>
              </a:cxn>
              <a:cxn ang="0">
                <a:pos x="2067" y="2317"/>
              </a:cxn>
              <a:cxn ang="0">
                <a:pos x="2415" y="2321"/>
              </a:cxn>
              <a:cxn ang="0">
                <a:pos x="2774" y="2301"/>
              </a:cxn>
              <a:cxn ang="0">
                <a:pos x="3152" y="2248"/>
              </a:cxn>
              <a:cxn ang="0">
                <a:pos x="3379" y="2545"/>
              </a:cxn>
              <a:cxn ang="0">
                <a:pos x="2481" y="1356"/>
              </a:cxn>
              <a:cxn ang="0">
                <a:pos x="2595" y="1674"/>
              </a:cxn>
              <a:cxn ang="0">
                <a:pos x="2373" y="1690"/>
              </a:cxn>
              <a:cxn ang="0">
                <a:pos x="2145" y="1690"/>
              </a:cxn>
              <a:cxn ang="0">
                <a:pos x="1911" y="1670"/>
              </a:cxn>
              <a:cxn ang="0">
                <a:pos x="1690" y="1637"/>
              </a:cxn>
              <a:cxn ang="0">
                <a:pos x="1468" y="1584"/>
              </a:cxn>
              <a:cxn ang="0">
                <a:pos x="1264" y="1519"/>
              </a:cxn>
              <a:cxn ang="0">
                <a:pos x="1073" y="1437"/>
              </a:cxn>
              <a:cxn ang="0">
                <a:pos x="911" y="1348"/>
              </a:cxn>
              <a:cxn ang="0">
                <a:pos x="767" y="1246"/>
              </a:cxn>
              <a:cxn ang="0">
                <a:pos x="653" y="1140"/>
              </a:cxn>
              <a:cxn ang="0">
                <a:pos x="581" y="1022"/>
              </a:cxn>
              <a:cxn ang="0">
                <a:pos x="545" y="904"/>
              </a:cxn>
              <a:cxn ang="0">
                <a:pos x="551" y="778"/>
              </a:cxn>
              <a:cxn ang="0">
                <a:pos x="611" y="647"/>
              </a:cxn>
              <a:cxn ang="0">
                <a:pos x="719" y="517"/>
              </a:cxn>
              <a:cxn ang="0">
                <a:pos x="893" y="387"/>
              </a:cxn>
              <a:cxn ang="0">
                <a:pos x="1121" y="261"/>
              </a:cxn>
              <a:cxn ang="0">
                <a:pos x="1420" y="134"/>
              </a:cxn>
              <a:cxn ang="0">
                <a:pos x="1792" y="12"/>
              </a:cxn>
            </a:cxnLst>
            <a:rect l="0" t="0" r="r" b="b"/>
            <a:pathLst>
              <a:path w="3746" h="2546">
                <a:moveTo>
                  <a:pt x="1654" y="0"/>
                </a:moveTo>
                <a:lnTo>
                  <a:pt x="1450" y="45"/>
                </a:lnTo>
                <a:lnTo>
                  <a:pt x="1264" y="94"/>
                </a:lnTo>
                <a:lnTo>
                  <a:pt x="1091" y="147"/>
                </a:lnTo>
                <a:lnTo>
                  <a:pt x="935" y="204"/>
                </a:lnTo>
                <a:lnTo>
                  <a:pt x="791" y="261"/>
                </a:lnTo>
                <a:lnTo>
                  <a:pt x="653" y="326"/>
                </a:lnTo>
                <a:lnTo>
                  <a:pt x="539" y="391"/>
                </a:lnTo>
                <a:lnTo>
                  <a:pt x="431" y="456"/>
                </a:lnTo>
                <a:lnTo>
                  <a:pt x="336" y="529"/>
                </a:lnTo>
                <a:lnTo>
                  <a:pt x="258" y="599"/>
                </a:lnTo>
                <a:lnTo>
                  <a:pt x="186" y="676"/>
                </a:lnTo>
                <a:lnTo>
                  <a:pt x="126" y="749"/>
                </a:lnTo>
                <a:lnTo>
                  <a:pt x="78" y="827"/>
                </a:lnTo>
                <a:lnTo>
                  <a:pt x="42" y="904"/>
                </a:lnTo>
                <a:lnTo>
                  <a:pt x="18" y="981"/>
                </a:lnTo>
                <a:lnTo>
                  <a:pt x="6" y="1059"/>
                </a:lnTo>
                <a:lnTo>
                  <a:pt x="0" y="1136"/>
                </a:lnTo>
                <a:lnTo>
                  <a:pt x="6" y="1213"/>
                </a:lnTo>
                <a:lnTo>
                  <a:pt x="24" y="1291"/>
                </a:lnTo>
                <a:lnTo>
                  <a:pt x="48" y="1364"/>
                </a:lnTo>
                <a:lnTo>
                  <a:pt x="84" y="1441"/>
                </a:lnTo>
                <a:lnTo>
                  <a:pt x="126" y="1519"/>
                </a:lnTo>
                <a:lnTo>
                  <a:pt x="186" y="1588"/>
                </a:lnTo>
                <a:lnTo>
                  <a:pt x="246" y="1661"/>
                </a:lnTo>
                <a:lnTo>
                  <a:pt x="318" y="1727"/>
                </a:lnTo>
                <a:lnTo>
                  <a:pt x="395" y="1796"/>
                </a:lnTo>
                <a:lnTo>
                  <a:pt x="485" y="1857"/>
                </a:lnTo>
                <a:lnTo>
                  <a:pt x="575" y="1918"/>
                </a:lnTo>
                <a:lnTo>
                  <a:pt x="677" y="1975"/>
                </a:lnTo>
                <a:lnTo>
                  <a:pt x="791" y="2032"/>
                </a:lnTo>
                <a:lnTo>
                  <a:pt x="911" y="2081"/>
                </a:lnTo>
                <a:lnTo>
                  <a:pt x="1031" y="2130"/>
                </a:lnTo>
                <a:lnTo>
                  <a:pt x="1162" y="2170"/>
                </a:lnTo>
                <a:lnTo>
                  <a:pt x="1300" y="2207"/>
                </a:lnTo>
                <a:lnTo>
                  <a:pt x="1444" y="2240"/>
                </a:lnTo>
                <a:lnTo>
                  <a:pt x="1594" y="2268"/>
                </a:lnTo>
                <a:lnTo>
                  <a:pt x="1744" y="2293"/>
                </a:lnTo>
                <a:lnTo>
                  <a:pt x="1905" y="2309"/>
                </a:lnTo>
                <a:lnTo>
                  <a:pt x="2067" y="2317"/>
                </a:lnTo>
                <a:lnTo>
                  <a:pt x="2235" y="2325"/>
                </a:lnTo>
                <a:lnTo>
                  <a:pt x="2415" y="2321"/>
                </a:lnTo>
                <a:lnTo>
                  <a:pt x="2595" y="2317"/>
                </a:lnTo>
                <a:lnTo>
                  <a:pt x="2774" y="2301"/>
                </a:lnTo>
                <a:lnTo>
                  <a:pt x="2960" y="2276"/>
                </a:lnTo>
                <a:lnTo>
                  <a:pt x="3152" y="2248"/>
                </a:lnTo>
                <a:lnTo>
                  <a:pt x="3373" y="2545"/>
                </a:lnTo>
                <a:lnTo>
                  <a:pt x="3379" y="2545"/>
                </a:lnTo>
                <a:lnTo>
                  <a:pt x="3745" y="1690"/>
                </a:lnTo>
                <a:lnTo>
                  <a:pt x="2481" y="1356"/>
                </a:lnTo>
                <a:lnTo>
                  <a:pt x="2702" y="1653"/>
                </a:lnTo>
                <a:lnTo>
                  <a:pt x="2595" y="1674"/>
                </a:lnTo>
                <a:lnTo>
                  <a:pt x="2487" y="1686"/>
                </a:lnTo>
                <a:lnTo>
                  <a:pt x="2373" y="1690"/>
                </a:lnTo>
                <a:lnTo>
                  <a:pt x="2259" y="1694"/>
                </a:lnTo>
                <a:lnTo>
                  <a:pt x="2145" y="1690"/>
                </a:lnTo>
                <a:lnTo>
                  <a:pt x="2031" y="1682"/>
                </a:lnTo>
                <a:lnTo>
                  <a:pt x="1911" y="1670"/>
                </a:lnTo>
                <a:lnTo>
                  <a:pt x="1798" y="1653"/>
                </a:lnTo>
                <a:lnTo>
                  <a:pt x="1690" y="1637"/>
                </a:lnTo>
                <a:lnTo>
                  <a:pt x="1576" y="1613"/>
                </a:lnTo>
                <a:lnTo>
                  <a:pt x="1468" y="1584"/>
                </a:lnTo>
                <a:lnTo>
                  <a:pt x="1366" y="1551"/>
                </a:lnTo>
                <a:lnTo>
                  <a:pt x="1264" y="1519"/>
                </a:lnTo>
                <a:lnTo>
                  <a:pt x="1168" y="1478"/>
                </a:lnTo>
                <a:lnTo>
                  <a:pt x="1073" y="1437"/>
                </a:lnTo>
                <a:lnTo>
                  <a:pt x="989" y="1393"/>
                </a:lnTo>
                <a:lnTo>
                  <a:pt x="911" y="1348"/>
                </a:lnTo>
                <a:lnTo>
                  <a:pt x="833" y="1299"/>
                </a:lnTo>
                <a:lnTo>
                  <a:pt x="767" y="1246"/>
                </a:lnTo>
                <a:lnTo>
                  <a:pt x="707" y="1193"/>
                </a:lnTo>
                <a:lnTo>
                  <a:pt x="653" y="1140"/>
                </a:lnTo>
                <a:lnTo>
                  <a:pt x="611" y="1083"/>
                </a:lnTo>
                <a:lnTo>
                  <a:pt x="581" y="1022"/>
                </a:lnTo>
                <a:lnTo>
                  <a:pt x="557" y="961"/>
                </a:lnTo>
                <a:lnTo>
                  <a:pt x="545" y="904"/>
                </a:lnTo>
                <a:lnTo>
                  <a:pt x="545" y="839"/>
                </a:lnTo>
                <a:lnTo>
                  <a:pt x="551" y="778"/>
                </a:lnTo>
                <a:lnTo>
                  <a:pt x="575" y="713"/>
                </a:lnTo>
                <a:lnTo>
                  <a:pt x="611" y="647"/>
                </a:lnTo>
                <a:lnTo>
                  <a:pt x="659" y="582"/>
                </a:lnTo>
                <a:lnTo>
                  <a:pt x="719" y="517"/>
                </a:lnTo>
                <a:lnTo>
                  <a:pt x="797" y="452"/>
                </a:lnTo>
                <a:lnTo>
                  <a:pt x="893" y="387"/>
                </a:lnTo>
                <a:lnTo>
                  <a:pt x="1001" y="322"/>
                </a:lnTo>
                <a:lnTo>
                  <a:pt x="1121" y="261"/>
                </a:lnTo>
                <a:lnTo>
                  <a:pt x="1258" y="195"/>
                </a:lnTo>
                <a:lnTo>
                  <a:pt x="1420" y="134"/>
                </a:lnTo>
                <a:lnTo>
                  <a:pt x="1594" y="73"/>
                </a:lnTo>
                <a:lnTo>
                  <a:pt x="1792" y="12"/>
                </a:lnTo>
                <a:lnTo>
                  <a:pt x="1654" y="0"/>
                </a:lnTo>
              </a:path>
            </a:pathLst>
          </a:custGeom>
          <a:gradFill rotWithShape="1">
            <a:gsLst>
              <a:gs pos="0">
                <a:schemeClr val="hlink">
                  <a:gamma/>
                  <a:tint val="38039"/>
                  <a:invGamma/>
                </a:schemeClr>
              </a:gs>
              <a:gs pos="50000">
                <a:schemeClr val="hlink"/>
              </a:gs>
              <a:gs pos="100000">
                <a:schemeClr val="hlink">
                  <a:gamma/>
                  <a:tint val="38039"/>
                  <a:invGamma/>
                </a:schemeClr>
              </a:gs>
            </a:gsLst>
            <a:lin ang="5400000" scaled="1"/>
          </a:gradFill>
          <a:ln w="9525" cap="rnd">
            <a:noFill/>
            <a:round/>
            <a:headEnd type="none" w="sm" len="sm"/>
            <a:tailEnd type="none" w="sm" len="sm"/>
          </a:ln>
          <a:effectLst>
            <a:outerShdw dist="107763" dir="2700000" algn="ctr" rotWithShape="0">
              <a:srgbClr val="000000">
                <a:alpha val="50000"/>
              </a:srgbClr>
            </a:outerShdw>
          </a:effectLst>
        </p:spPr>
        <p:txBody>
          <a:bodyPr/>
          <a:lstStyle/>
          <a:p>
            <a:pPr>
              <a:defRPr/>
            </a:pPr>
            <a:endParaRPr lang="zh-TW" altLang="en-US"/>
          </a:p>
        </p:txBody>
      </p:sp>
      <p:grpSp>
        <p:nvGrpSpPr>
          <p:cNvPr id="2" name="Group 47"/>
          <p:cNvGrpSpPr>
            <a:grpSpLocks/>
          </p:cNvGrpSpPr>
          <p:nvPr/>
        </p:nvGrpSpPr>
        <p:grpSpPr bwMode="auto">
          <a:xfrm>
            <a:off x="3976687" y="5009758"/>
            <a:ext cx="3887788" cy="1885950"/>
            <a:chOff x="2517" y="2205"/>
            <a:chExt cx="2449" cy="1188"/>
          </a:xfrm>
        </p:grpSpPr>
        <p:grpSp>
          <p:nvGrpSpPr>
            <p:cNvPr id="3" name="Group 6"/>
            <p:cNvGrpSpPr>
              <a:grpSpLocks/>
            </p:cNvGrpSpPr>
            <p:nvPr/>
          </p:nvGrpSpPr>
          <p:grpSpPr bwMode="auto">
            <a:xfrm>
              <a:off x="2517" y="2205"/>
              <a:ext cx="1074" cy="1188"/>
              <a:chOff x="1536" y="2784"/>
              <a:chExt cx="1074" cy="1188"/>
            </a:xfrm>
          </p:grpSpPr>
          <p:sp>
            <p:nvSpPr>
              <p:cNvPr id="10" name="Oval 7"/>
              <p:cNvSpPr>
                <a:spLocks noChangeArrowheads="1"/>
              </p:cNvSpPr>
              <p:nvPr/>
            </p:nvSpPr>
            <p:spPr bwMode="gray">
              <a:xfrm rot="20820000">
                <a:off x="1579" y="3552"/>
                <a:ext cx="906" cy="420"/>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0539" name="Oval 8"/>
              <p:cNvSpPr>
                <a:spLocks noChangeArrowheads="1"/>
              </p:cNvSpPr>
              <p:nvPr/>
            </p:nvSpPr>
            <p:spPr bwMode="gray">
              <a:xfrm>
                <a:off x="1536" y="2784"/>
                <a:ext cx="1074" cy="1075"/>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grpSp>
            <p:nvGrpSpPr>
              <p:cNvPr id="4" name="Group 9"/>
              <p:cNvGrpSpPr>
                <a:grpSpLocks/>
              </p:cNvGrpSpPr>
              <p:nvPr/>
            </p:nvGrpSpPr>
            <p:grpSpPr bwMode="auto">
              <a:xfrm>
                <a:off x="1549" y="2790"/>
                <a:ext cx="1049" cy="1048"/>
                <a:chOff x="1549" y="2790"/>
                <a:chExt cx="1049" cy="1048"/>
              </a:xfrm>
            </p:grpSpPr>
            <p:sp>
              <p:nvSpPr>
                <p:cNvPr id="13" name="Oval 10"/>
                <p:cNvSpPr>
                  <a:spLocks noChangeArrowheads="1"/>
                </p:cNvSpPr>
                <p:nvPr/>
              </p:nvSpPr>
              <p:spPr bwMode="gray">
                <a:xfrm>
                  <a:off x="1549" y="2790"/>
                  <a:ext cx="1049" cy="1048"/>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14" name="Oval 11"/>
                <p:cNvSpPr>
                  <a:spLocks noChangeArrowheads="1"/>
                </p:cNvSpPr>
                <p:nvPr/>
              </p:nvSpPr>
              <p:spPr bwMode="gray">
                <a:xfrm>
                  <a:off x="1560" y="2800"/>
                  <a:ext cx="998" cy="980"/>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15" name="Oval 12"/>
                <p:cNvSpPr>
                  <a:spLocks noChangeArrowheads="1"/>
                </p:cNvSpPr>
                <p:nvPr/>
              </p:nvSpPr>
              <p:spPr bwMode="gray">
                <a:xfrm>
                  <a:off x="1618" y="2828"/>
                  <a:ext cx="888" cy="795"/>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0550" name="Rectangle 13"/>
                <p:cNvSpPr>
                  <a:spLocks noChangeArrowheads="1"/>
                </p:cNvSpPr>
                <p:nvPr/>
              </p:nvSpPr>
              <p:spPr bwMode="gray">
                <a:xfrm>
                  <a:off x="1836" y="3179"/>
                  <a:ext cx="477" cy="327"/>
                </a:xfrm>
                <a:prstGeom prst="rect">
                  <a:avLst/>
                </a:prstGeom>
                <a:noFill/>
                <a:ln w="9525">
                  <a:noFill/>
                  <a:miter lim="800000"/>
                  <a:headEnd/>
                  <a:tailEnd/>
                </a:ln>
              </p:spPr>
              <p:txBody>
                <a:bodyPr wrap="none" lIns="92075" tIns="46038" rIns="92075" bIns="46038">
                  <a:spAutoFit/>
                </a:bodyPr>
                <a:lstStyle/>
                <a:p>
                  <a:pPr algn="ctr"/>
                  <a:r>
                    <a:rPr lang="en-US" altLang="zh-TW" sz="2800">
                      <a:solidFill>
                        <a:srgbClr val="0000FF"/>
                      </a:solidFill>
                    </a:rPr>
                    <a:t>Go</a:t>
                  </a:r>
                  <a:r>
                    <a:rPr lang="en-US" altLang="zh-TW" sz="2800" b="1">
                      <a:solidFill>
                        <a:srgbClr val="0000FF"/>
                      </a:solidFill>
                    </a:rPr>
                    <a:t> </a:t>
                  </a:r>
                </a:p>
              </p:txBody>
            </p:sp>
          </p:grpSp>
        </p:grpSp>
        <p:sp>
          <p:nvSpPr>
            <p:cNvPr id="9" name="Rectangle 37"/>
            <p:cNvSpPr>
              <a:spLocks noChangeArrowheads="1"/>
            </p:cNvSpPr>
            <p:nvPr/>
          </p:nvSpPr>
          <p:spPr bwMode="auto">
            <a:xfrm>
              <a:off x="3288" y="2523"/>
              <a:ext cx="1678" cy="369"/>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3200" b="1" dirty="0">
                  <a:solidFill>
                    <a:srgbClr val="000099"/>
                  </a:solidFill>
                  <a:effectLst>
                    <a:outerShdw blurRad="38100" dist="38100" dir="2700000" algn="tl">
                      <a:srgbClr val="C0C0C0"/>
                    </a:outerShdw>
                  </a:effectLst>
                  <a:latin typeface="Times New Roman" pitchFamily="18" charset="0"/>
                  <a:ea typeface="標楷體" pitchFamily="65" charset="-120"/>
                </a:rPr>
                <a:t>成就每一孩子</a:t>
              </a:r>
            </a:p>
          </p:txBody>
        </p:sp>
      </p:grpSp>
      <p:grpSp>
        <p:nvGrpSpPr>
          <p:cNvPr id="7" name="Group 46"/>
          <p:cNvGrpSpPr>
            <a:grpSpLocks/>
          </p:cNvGrpSpPr>
          <p:nvPr/>
        </p:nvGrpSpPr>
        <p:grpSpPr bwMode="auto">
          <a:xfrm>
            <a:off x="1292224" y="4138835"/>
            <a:ext cx="3187700" cy="1600200"/>
            <a:chOff x="748" y="2069"/>
            <a:chExt cx="2008" cy="1008"/>
          </a:xfrm>
        </p:grpSpPr>
        <p:grpSp>
          <p:nvGrpSpPr>
            <p:cNvPr id="8" name="Group 14"/>
            <p:cNvGrpSpPr>
              <a:grpSpLocks/>
            </p:cNvGrpSpPr>
            <p:nvPr/>
          </p:nvGrpSpPr>
          <p:grpSpPr bwMode="auto">
            <a:xfrm>
              <a:off x="748" y="2069"/>
              <a:ext cx="864" cy="1008"/>
              <a:chOff x="403" y="2496"/>
              <a:chExt cx="864" cy="1008"/>
            </a:xfrm>
          </p:grpSpPr>
          <p:sp>
            <p:nvSpPr>
              <p:cNvPr id="20" name="Oval 15"/>
              <p:cNvSpPr>
                <a:spLocks noChangeArrowheads="1"/>
              </p:cNvSpPr>
              <p:nvPr/>
            </p:nvSpPr>
            <p:spPr bwMode="gray">
              <a:xfrm rot="20820000">
                <a:off x="451" y="3120"/>
                <a:ext cx="714" cy="384"/>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grpSp>
            <p:nvGrpSpPr>
              <p:cNvPr id="11" name="Group 16"/>
              <p:cNvGrpSpPr>
                <a:grpSpLocks/>
              </p:cNvGrpSpPr>
              <p:nvPr/>
            </p:nvGrpSpPr>
            <p:grpSpPr bwMode="auto">
              <a:xfrm>
                <a:off x="403" y="2496"/>
                <a:ext cx="864" cy="908"/>
                <a:chOff x="403" y="2496"/>
                <a:chExt cx="864" cy="908"/>
              </a:xfrm>
            </p:grpSpPr>
            <p:sp>
              <p:nvSpPr>
                <p:cNvPr id="20523" name="Oval 17"/>
                <p:cNvSpPr>
                  <a:spLocks noChangeArrowheads="1"/>
                </p:cNvSpPr>
                <p:nvPr/>
              </p:nvSpPr>
              <p:spPr bwMode="gray">
                <a:xfrm>
                  <a:off x="403" y="2496"/>
                  <a:ext cx="864" cy="908"/>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3" name="Oval 18"/>
                <p:cNvSpPr>
                  <a:spLocks noChangeArrowheads="1"/>
                </p:cNvSpPr>
                <p:nvPr/>
              </p:nvSpPr>
              <p:spPr bwMode="gray">
                <a:xfrm>
                  <a:off x="414" y="2501"/>
                  <a:ext cx="843" cy="885"/>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4" name="Oval 19"/>
                <p:cNvSpPr>
                  <a:spLocks noChangeArrowheads="1"/>
                </p:cNvSpPr>
                <p:nvPr/>
              </p:nvSpPr>
              <p:spPr bwMode="gray">
                <a:xfrm>
                  <a:off x="422" y="2510"/>
                  <a:ext cx="802" cy="827"/>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5" name="Oval 20"/>
                <p:cNvSpPr>
                  <a:spLocks noChangeArrowheads="1"/>
                </p:cNvSpPr>
                <p:nvPr/>
              </p:nvSpPr>
              <p:spPr bwMode="gray">
                <a:xfrm>
                  <a:off x="468" y="2533"/>
                  <a:ext cx="713" cy="671"/>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0533" name="Rectangle 21"/>
                <p:cNvSpPr>
                  <a:spLocks noChangeArrowheads="1"/>
                </p:cNvSpPr>
                <p:nvPr/>
              </p:nvSpPr>
              <p:spPr bwMode="gray">
                <a:xfrm>
                  <a:off x="612" y="2815"/>
                  <a:ext cx="425" cy="288"/>
                </a:xfrm>
                <a:prstGeom prst="rect">
                  <a:avLst/>
                </a:prstGeom>
                <a:noFill/>
                <a:ln w="9525">
                  <a:noFill/>
                  <a:miter lim="800000"/>
                  <a:headEnd/>
                  <a:tailEnd/>
                </a:ln>
              </p:spPr>
              <p:txBody>
                <a:bodyPr wrap="none" lIns="92075" tIns="46038" rIns="92075" bIns="46038">
                  <a:spAutoFit/>
                </a:bodyPr>
                <a:lstStyle/>
                <a:p>
                  <a:pPr algn="ctr"/>
                  <a:r>
                    <a:rPr lang="en-US" altLang="zh-TW" sz="2400">
                      <a:solidFill>
                        <a:srgbClr val="0000FF"/>
                      </a:solidFill>
                    </a:rPr>
                    <a:t>Go </a:t>
                  </a:r>
                </a:p>
              </p:txBody>
            </p:sp>
          </p:grpSp>
        </p:grpSp>
        <p:sp>
          <p:nvSpPr>
            <p:cNvPr id="19" name="Rectangle 38"/>
            <p:cNvSpPr>
              <a:spLocks noChangeArrowheads="1"/>
            </p:cNvSpPr>
            <p:nvPr/>
          </p:nvSpPr>
          <p:spPr bwMode="auto">
            <a:xfrm>
              <a:off x="1519" y="2251"/>
              <a:ext cx="1237" cy="369"/>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適性揚才</a:t>
              </a:r>
            </a:p>
          </p:txBody>
        </p:sp>
      </p:grpSp>
      <p:grpSp>
        <p:nvGrpSpPr>
          <p:cNvPr id="12" name="Group 44"/>
          <p:cNvGrpSpPr>
            <a:grpSpLocks/>
          </p:cNvGrpSpPr>
          <p:nvPr/>
        </p:nvGrpSpPr>
        <p:grpSpPr bwMode="auto">
          <a:xfrm>
            <a:off x="2660649" y="2267173"/>
            <a:ext cx="2592388" cy="762000"/>
            <a:chOff x="1610" y="709"/>
            <a:chExt cx="1633" cy="480"/>
          </a:xfrm>
        </p:grpSpPr>
        <p:grpSp>
          <p:nvGrpSpPr>
            <p:cNvPr id="16" name="Group 30"/>
            <p:cNvGrpSpPr>
              <a:grpSpLocks/>
            </p:cNvGrpSpPr>
            <p:nvPr/>
          </p:nvGrpSpPr>
          <p:grpSpPr bwMode="auto">
            <a:xfrm>
              <a:off x="1610" y="709"/>
              <a:ext cx="507" cy="480"/>
              <a:chOff x="1056" y="1344"/>
              <a:chExt cx="507" cy="480"/>
            </a:xfrm>
          </p:grpSpPr>
          <p:sp>
            <p:nvSpPr>
              <p:cNvPr id="20511" name="Oval 31"/>
              <p:cNvSpPr>
                <a:spLocks noChangeArrowheads="1"/>
              </p:cNvSpPr>
              <p:nvPr/>
            </p:nvSpPr>
            <p:spPr bwMode="gray">
              <a:xfrm>
                <a:off x="1056" y="1680"/>
                <a:ext cx="432" cy="144"/>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0512" name="Oval 32"/>
              <p:cNvSpPr>
                <a:spLocks noChangeArrowheads="1"/>
              </p:cNvSpPr>
              <p:nvPr/>
            </p:nvSpPr>
            <p:spPr bwMode="gray">
              <a:xfrm>
                <a:off x="1133" y="1344"/>
                <a:ext cx="430" cy="430"/>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0513" name="Oval 33"/>
              <p:cNvSpPr>
                <a:spLocks noChangeArrowheads="1"/>
              </p:cNvSpPr>
              <p:nvPr/>
            </p:nvSpPr>
            <p:spPr bwMode="gray">
              <a:xfrm>
                <a:off x="1139" y="1346"/>
                <a:ext cx="419" cy="420"/>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0514" name="Oval 34"/>
              <p:cNvSpPr>
                <a:spLocks noChangeArrowheads="1"/>
              </p:cNvSpPr>
              <p:nvPr/>
            </p:nvSpPr>
            <p:spPr bwMode="gray">
              <a:xfrm>
                <a:off x="1143" y="1350"/>
                <a:ext cx="399" cy="392"/>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0515" name="Oval 35"/>
              <p:cNvSpPr>
                <a:spLocks noChangeArrowheads="1"/>
              </p:cNvSpPr>
              <p:nvPr/>
            </p:nvSpPr>
            <p:spPr bwMode="gray">
              <a:xfrm>
                <a:off x="1166" y="1362"/>
                <a:ext cx="355" cy="317"/>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20516" name="Rectangle 36"/>
              <p:cNvSpPr>
                <a:spLocks noChangeArrowheads="1"/>
              </p:cNvSpPr>
              <p:nvPr/>
            </p:nvSpPr>
            <p:spPr bwMode="gray">
              <a:xfrm>
                <a:off x="1217" y="1485"/>
                <a:ext cx="265" cy="192"/>
              </a:xfrm>
              <a:prstGeom prst="rect">
                <a:avLst/>
              </a:prstGeom>
              <a:noFill/>
              <a:ln w="9525">
                <a:noFill/>
                <a:miter lim="800000"/>
                <a:headEnd/>
                <a:tailEnd/>
              </a:ln>
            </p:spPr>
            <p:txBody>
              <a:bodyPr wrap="none" lIns="92075" tIns="46038" rIns="92075" bIns="46038">
                <a:spAutoFit/>
              </a:bodyPr>
              <a:lstStyle/>
              <a:p>
                <a:pPr algn="ctr"/>
                <a:r>
                  <a:rPr lang="en-US" altLang="zh-TW" sz="1400">
                    <a:solidFill>
                      <a:srgbClr val="0000FF"/>
                    </a:solidFill>
                  </a:rPr>
                  <a:t>Go</a:t>
                </a:r>
              </a:p>
            </p:txBody>
          </p:sp>
        </p:grpSp>
        <p:sp>
          <p:nvSpPr>
            <p:cNvPr id="29" name="Rectangle 39"/>
            <p:cNvSpPr>
              <a:spLocks noChangeArrowheads="1"/>
            </p:cNvSpPr>
            <p:nvPr/>
          </p:nvSpPr>
          <p:spPr bwMode="auto">
            <a:xfrm>
              <a:off x="2064" y="754"/>
              <a:ext cx="1179" cy="369"/>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適性輔導</a:t>
              </a:r>
            </a:p>
          </p:txBody>
        </p:sp>
      </p:grpSp>
      <p:grpSp>
        <p:nvGrpSpPr>
          <p:cNvPr id="17" name="Group 45"/>
          <p:cNvGrpSpPr>
            <a:grpSpLocks/>
          </p:cNvGrpSpPr>
          <p:nvPr/>
        </p:nvGrpSpPr>
        <p:grpSpPr bwMode="auto">
          <a:xfrm>
            <a:off x="931862" y="2770410"/>
            <a:ext cx="3240087" cy="1139825"/>
            <a:chOff x="476" y="1162"/>
            <a:chExt cx="2041" cy="718"/>
          </a:xfrm>
        </p:grpSpPr>
        <p:grpSp>
          <p:nvGrpSpPr>
            <p:cNvPr id="18" name="Group 22"/>
            <p:cNvGrpSpPr>
              <a:grpSpLocks/>
            </p:cNvGrpSpPr>
            <p:nvPr/>
          </p:nvGrpSpPr>
          <p:grpSpPr bwMode="auto">
            <a:xfrm>
              <a:off x="476" y="1162"/>
              <a:ext cx="693" cy="718"/>
              <a:chOff x="240" y="1632"/>
              <a:chExt cx="693" cy="718"/>
            </a:xfrm>
          </p:grpSpPr>
          <p:sp>
            <p:nvSpPr>
              <p:cNvPr id="39" name="Oval 23"/>
              <p:cNvSpPr>
                <a:spLocks noChangeArrowheads="1"/>
              </p:cNvSpPr>
              <p:nvPr/>
            </p:nvSpPr>
            <p:spPr bwMode="gray">
              <a:xfrm>
                <a:off x="240" y="2014"/>
                <a:ext cx="576" cy="336"/>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grpSp>
            <p:nvGrpSpPr>
              <p:cNvPr id="21" name="Group 24"/>
              <p:cNvGrpSpPr>
                <a:grpSpLocks/>
              </p:cNvGrpSpPr>
              <p:nvPr/>
            </p:nvGrpSpPr>
            <p:grpSpPr bwMode="auto">
              <a:xfrm>
                <a:off x="288" y="1632"/>
                <a:ext cx="645" cy="645"/>
                <a:chOff x="288" y="1632"/>
                <a:chExt cx="645" cy="645"/>
              </a:xfrm>
            </p:grpSpPr>
            <p:sp>
              <p:nvSpPr>
                <p:cNvPr id="20498" name="Oval 25"/>
                <p:cNvSpPr>
                  <a:spLocks noChangeArrowheads="1"/>
                </p:cNvSpPr>
                <p:nvPr/>
              </p:nvSpPr>
              <p:spPr bwMode="gray">
                <a:xfrm>
                  <a:off x="288" y="1632"/>
                  <a:ext cx="645" cy="645"/>
                </a:xfrm>
                <a:prstGeom prst="ellipse">
                  <a:avLst/>
                </a:prstGeom>
                <a:gradFill rotWithShape="1">
                  <a:gsLst>
                    <a:gs pos="0">
                      <a:srgbClr val="D8F2FF"/>
                    </a:gs>
                    <a:gs pos="50000">
                      <a:srgbClr val="66CCFF"/>
                    </a:gs>
                    <a:gs pos="100000">
                      <a:srgbClr val="D8F2FF"/>
                    </a:gs>
                  </a:gsLst>
                  <a:lin ang="5400000" scaled="1"/>
                </a:gradFill>
                <a:ln w="9525">
                  <a:noFill/>
                  <a:round/>
                  <a:headEnd/>
                  <a:tailEnd/>
                </a:ln>
              </p:spPr>
              <p:txBody>
                <a:bodyPr wrap="none" anchor="ctr"/>
                <a:lstStyle/>
                <a:p>
                  <a:endParaRPr lang="zh-TW" altLang="en-US"/>
                </a:p>
              </p:txBody>
            </p:sp>
            <p:sp>
              <p:nvSpPr>
                <p:cNvPr id="42" name="Oval 26"/>
                <p:cNvSpPr>
                  <a:spLocks noChangeArrowheads="1"/>
                </p:cNvSpPr>
                <p:nvPr/>
              </p:nvSpPr>
              <p:spPr bwMode="gray">
                <a:xfrm>
                  <a:off x="296" y="1635"/>
                  <a:ext cx="630" cy="630"/>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43" name="Oval 27"/>
                <p:cNvSpPr>
                  <a:spLocks noChangeArrowheads="1"/>
                </p:cNvSpPr>
                <p:nvPr/>
              </p:nvSpPr>
              <p:spPr bwMode="gray">
                <a:xfrm>
                  <a:off x="303" y="1642"/>
                  <a:ext cx="599" cy="588"/>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44" name="Oval 28"/>
                <p:cNvSpPr>
                  <a:spLocks noChangeArrowheads="1"/>
                </p:cNvSpPr>
                <p:nvPr/>
              </p:nvSpPr>
              <p:spPr bwMode="gray">
                <a:xfrm>
                  <a:off x="337" y="1658"/>
                  <a:ext cx="534" cy="477"/>
                </a:xfrm>
                <a:prstGeom prst="ellipse">
                  <a:avLst/>
                </a:prstGeom>
                <a:gradFill rotWithShape="1">
                  <a:gsLst>
                    <a:gs pos="0">
                      <a:srgbClr val="66CCFF">
                        <a:gamma/>
                        <a:tint val="25490"/>
                        <a:invGamma/>
                      </a:srgbClr>
                    </a:gs>
                    <a:gs pos="50000">
                      <a:srgbClr val="66CCFF">
                        <a:alpha val="50000"/>
                      </a:srgbClr>
                    </a:gs>
                    <a:gs pos="100000">
                      <a:srgbClr val="66CCFF">
                        <a:gamma/>
                        <a:tint val="25490"/>
                        <a:invGamma/>
                      </a:srgbClr>
                    </a:gs>
                  </a:gsLst>
                  <a:lin ang="5400000" scaled="1"/>
                </a:gradFill>
                <a:ln w="9525">
                  <a:noFill/>
                  <a:round/>
                  <a:headEnd/>
                  <a:tailEnd/>
                </a:ln>
                <a:effectLst/>
              </p:spPr>
              <p:txBody>
                <a:bodyPr wrap="none" anchor="ctr"/>
                <a:lstStyle/>
                <a:p>
                  <a:pPr>
                    <a:defRPr/>
                  </a:pPr>
                  <a:endParaRPr lang="zh-TW" altLang="en-US"/>
                </a:p>
              </p:txBody>
            </p:sp>
            <p:sp>
              <p:nvSpPr>
                <p:cNvPr id="20508" name="Rectangle 29"/>
                <p:cNvSpPr>
                  <a:spLocks noChangeArrowheads="1"/>
                </p:cNvSpPr>
                <p:nvPr/>
              </p:nvSpPr>
              <p:spPr bwMode="gray">
                <a:xfrm>
                  <a:off x="443" y="1852"/>
                  <a:ext cx="348" cy="231"/>
                </a:xfrm>
                <a:prstGeom prst="rect">
                  <a:avLst/>
                </a:prstGeom>
                <a:noFill/>
                <a:ln w="9525">
                  <a:noFill/>
                  <a:miter lim="800000"/>
                  <a:headEnd/>
                  <a:tailEnd/>
                </a:ln>
              </p:spPr>
              <p:txBody>
                <a:bodyPr wrap="none" lIns="92075" tIns="46038" rIns="92075" bIns="46038">
                  <a:spAutoFit/>
                </a:bodyPr>
                <a:lstStyle/>
                <a:p>
                  <a:pPr algn="ctr"/>
                  <a:r>
                    <a:rPr lang="en-US" altLang="zh-TW">
                      <a:solidFill>
                        <a:srgbClr val="0000FF"/>
                      </a:solidFill>
                    </a:rPr>
                    <a:t>Go </a:t>
                  </a:r>
                </a:p>
              </p:txBody>
            </p:sp>
          </p:grpSp>
        </p:grpSp>
        <p:sp>
          <p:nvSpPr>
            <p:cNvPr id="38" name="Rectangle 42"/>
            <p:cNvSpPr>
              <a:spLocks noChangeArrowheads="1"/>
            </p:cNvSpPr>
            <p:nvPr/>
          </p:nvSpPr>
          <p:spPr bwMode="auto">
            <a:xfrm>
              <a:off x="1111" y="1344"/>
              <a:ext cx="1406" cy="369"/>
            </a:xfrm>
            <a:prstGeom prst="rect">
              <a:avLst/>
            </a:prstGeom>
            <a:noFill/>
            <a:ln w="9525">
              <a:noFill/>
              <a:miter lim="800000"/>
              <a:headEnd/>
              <a:tailEnd/>
            </a:ln>
            <a:effectLst/>
          </p:spPr>
          <p:txBody>
            <a:bodyPr lIns="92075" tIns="46038" rIns="92075" bIns="46038">
              <a:spAutoFit/>
            </a:bodyPr>
            <a:lstStyle/>
            <a:p>
              <a:pPr>
                <a:spcBef>
                  <a:spcPct val="50000"/>
                </a:spcBef>
                <a:defRPr/>
              </a:pPr>
              <a:r>
                <a:rPr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適性入學</a:t>
              </a:r>
            </a:p>
          </p:txBody>
        </p:sp>
      </p:grpSp>
      <p:sp>
        <p:nvSpPr>
          <p:cNvPr id="46" name="Rectangle 39"/>
          <p:cNvSpPr>
            <a:spLocks noChangeArrowheads="1"/>
          </p:cNvSpPr>
          <p:nvPr/>
        </p:nvSpPr>
        <p:spPr bwMode="auto">
          <a:xfrm>
            <a:off x="5292724" y="2410048"/>
            <a:ext cx="2840038" cy="461962"/>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2400" b="1" dirty="0">
                <a:solidFill>
                  <a:srgbClr val="7030A0"/>
                </a:solidFill>
                <a:effectLst>
                  <a:outerShdw blurRad="38100" dist="38100" dir="2700000" algn="tl">
                    <a:srgbClr val="C0C0C0"/>
                  </a:outerShdw>
                </a:effectLst>
                <a:latin typeface="標楷體" pitchFamily="65" charset="-120"/>
                <a:ea typeface="標楷體" pitchFamily="65" charset="-120"/>
              </a:rPr>
              <a:t>興趣、性向、能力</a:t>
            </a:r>
          </a:p>
        </p:txBody>
      </p:sp>
      <p:sp>
        <p:nvSpPr>
          <p:cNvPr id="47" name="Rectangle 39"/>
          <p:cNvSpPr>
            <a:spLocks noChangeArrowheads="1"/>
          </p:cNvSpPr>
          <p:nvPr/>
        </p:nvSpPr>
        <p:spPr bwMode="auto">
          <a:xfrm>
            <a:off x="3956049" y="3145060"/>
            <a:ext cx="2838450" cy="461963"/>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2400" b="1" dirty="0">
                <a:solidFill>
                  <a:srgbClr val="7030A0"/>
                </a:solidFill>
                <a:effectLst>
                  <a:outerShdw blurRad="38100" dist="38100" dir="2700000" algn="tl">
                    <a:srgbClr val="C0C0C0"/>
                  </a:outerShdw>
                </a:effectLst>
                <a:latin typeface="標楷體" pitchFamily="65" charset="-120"/>
                <a:ea typeface="標楷體" pitchFamily="65" charset="-120"/>
              </a:rPr>
              <a:t>高中、高職、五專</a:t>
            </a:r>
          </a:p>
        </p:txBody>
      </p:sp>
      <p:sp>
        <p:nvSpPr>
          <p:cNvPr id="48" name="Rectangle 39"/>
          <p:cNvSpPr>
            <a:spLocks noChangeArrowheads="1"/>
          </p:cNvSpPr>
          <p:nvPr/>
        </p:nvSpPr>
        <p:spPr bwMode="auto">
          <a:xfrm>
            <a:off x="4317205" y="4411886"/>
            <a:ext cx="1484312" cy="461962"/>
          </a:xfrm>
          <a:prstGeom prst="rect">
            <a:avLst/>
          </a:prstGeom>
          <a:noFill/>
          <a:ln w="9525">
            <a:noFill/>
            <a:miter lim="800000"/>
            <a:headEnd/>
            <a:tailEnd/>
          </a:ln>
          <a:effectLst/>
        </p:spPr>
        <p:txBody>
          <a:bodyPr lIns="92075" tIns="46038" rIns="92075" bIns="46038">
            <a:spAutoFit/>
          </a:bodyPr>
          <a:lstStyle/>
          <a:p>
            <a:pPr>
              <a:spcBef>
                <a:spcPct val="50000"/>
              </a:spcBef>
              <a:buClr>
                <a:srgbClr val="FF9900"/>
              </a:buClr>
              <a:buFont typeface="Wingdings" pitchFamily="2" charset="2"/>
              <a:buNone/>
              <a:defRPr/>
            </a:pPr>
            <a:r>
              <a:rPr lang="zh-TW" altLang="en-US" sz="2400" b="1" dirty="0">
                <a:solidFill>
                  <a:srgbClr val="7030A0"/>
                </a:solidFill>
                <a:effectLst>
                  <a:outerShdw blurRad="38100" dist="38100" dir="2700000" algn="tl">
                    <a:srgbClr val="C0C0C0"/>
                  </a:outerShdw>
                </a:effectLst>
                <a:latin typeface="標楷體" pitchFamily="65" charset="-120"/>
                <a:ea typeface="標楷體" pitchFamily="65" charset="-120"/>
              </a:rPr>
              <a:t>特色發展</a:t>
            </a:r>
          </a:p>
        </p:txBody>
      </p:sp>
      <p:sp>
        <p:nvSpPr>
          <p:cNvPr id="49" name="標題 1"/>
          <p:cNvSpPr txBox="1">
            <a:spLocks/>
          </p:cNvSpPr>
          <p:nvPr/>
        </p:nvSpPr>
        <p:spPr bwMode="gray">
          <a:xfrm>
            <a:off x="304800" y="1524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r>
              <a:rPr lang="en-US" altLang="zh-TW" sz="4000" b="1" dirty="0" smtClean="0">
                <a:solidFill>
                  <a:schemeClr val="tx1"/>
                </a:solidFill>
                <a:latin typeface="標楷體" pitchFamily="65" charset="-120"/>
                <a:ea typeface="標楷體" pitchFamily="65" charset="-120"/>
              </a:rPr>
              <a:t>12</a:t>
            </a:r>
            <a:r>
              <a:rPr lang="zh-TW" altLang="en-US" sz="4000" b="1" dirty="0" smtClean="0">
                <a:solidFill>
                  <a:schemeClr val="tx1"/>
                </a:solidFill>
                <a:latin typeface="標楷體" pitchFamily="65" charset="-120"/>
                <a:ea typeface="標楷體" pitchFamily="65" charset="-120"/>
              </a:rPr>
              <a:t>年國教現況與未來</a:t>
            </a:r>
            <a:r>
              <a:rPr lang="en-US" altLang="zh-TW" sz="4000" b="1" dirty="0" smtClean="0">
                <a:solidFill>
                  <a:schemeClr val="tx1"/>
                </a:solidFill>
                <a:latin typeface="標楷體" pitchFamily="65" charset="-120"/>
                <a:ea typeface="標楷體" pitchFamily="65" charset="-120"/>
              </a:rPr>
              <a:t>(2/3)</a:t>
            </a:r>
            <a:endParaRPr lang="zh-TW" altLang="en-US" sz="4000" dirty="0">
              <a:solidFill>
                <a:schemeClr val="tx1"/>
              </a:solidFill>
            </a:endParaRPr>
          </a:p>
        </p:txBody>
      </p:sp>
    </p:spTree>
    <p:extLst>
      <p:ext uri="{BB962C8B-B14F-4D97-AF65-F5344CB8AC3E}">
        <p14:creationId xmlns:p14="http://schemas.microsoft.com/office/powerpoint/2010/main" val="16622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1000"/>
                                        <p:tgtEl>
                                          <p:spTgt spid="12"/>
                                        </p:tgtEl>
                                      </p:cBhvr>
                                    </p:animEffect>
                                  </p:childTnLst>
                                </p:cTn>
                              </p:par>
                            </p:childTnLst>
                          </p:cTn>
                        </p:par>
                        <p:par>
                          <p:cTn id="14" fill="hold">
                            <p:stCondLst>
                              <p:cond delay="2000"/>
                            </p:stCondLst>
                            <p:childTnLst>
                              <p:par>
                                <p:cTn id="15" presetID="6" presetClass="entr" presetSubtype="16" fill="hold" grpId="0" nodeType="after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circle(in)">
                                      <p:cBhvr>
                                        <p:cTn id="17" dur="2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1000"/>
                                        <p:tgtEl>
                                          <p:spTgt spid="17"/>
                                        </p:tgtEl>
                                      </p:cBhvr>
                                    </p:animEffect>
                                  </p:childTnLst>
                                </p:cTn>
                              </p:par>
                            </p:childTnLst>
                          </p:cTn>
                        </p:par>
                        <p:par>
                          <p:cTn id="23" fill="hold">
                            <p:stCondLst>
                              <p:cond delay="1000"/>
                            </p:stCondLst>
                            <p:childTnLst>
                              <p:par>
                                <p:cTn id="24" presetID="16" presetClass="entr" presetSubtype="21" fill="hold" grpId="0" nodeType="afterEffect">
                                  <p:stCondLst>
                                    <p:cond delay="50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1000"/>
                                        <p:tgtEl>
                                          <p:spTgt spid="7"/>
                                        </p:tgtEl>
                                      </p:cBhvr>
                                    </p:animEffect>
                                  </p:childTnLst>
                                </p:cTn>
                              </p:par>
                            </p:childTnLst>
                          </p:cTn>
                        </p:par>
                        <p:par>
                          <p:cTn id="32" fill="hold">
                            <p:stCondLst>
                              <p:cond delay="1000"/>
                            </p:stCondLst>
                            <p:childTnLst>
                              <p:par>
                                <p:cTn id="33" presetID="3" presetClass="entr" presetSubtype="10" fill="hold" grpId="0" nodeType="afterEffect">
                                  <p:stCondLst>
                                    <p:cond delay="50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10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lide(fromBottom)">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a:xfrm>
            <a:off x="581025" y="152400"/>
            <a:ext cx="7086600" cy="487363"/>
          </a:xfrm>
        </p:spPr>
        <p:txBody>
          <a:bodyPr/>
          <a:lstStyle/>
          <a:p>
            <a:pPr algn="ctr" eaLnBrk="1" hangingPunct="1"/>
            <a:r>
              <a:rPr lang="zh-TW" altLang="en-US" sz="3600" b="1" dirty="0" smtClean="0">
                <a:solidFill>
                  <a:schemeClr val="tx1"/>
                </a:solidFill>
                <a:latin typeface="標楷體" pitchFamily="65" charset="-120"/>
                <a:ea typeface="標楷體" pitchFamily="65" charset="-120"/>
              </a:rPr>
              <a:t>十二年國教現況</a:t>
            </a:r>
            <a:r>
              <a:rPr lang="en-US" altLang="zh-TW" sz="3600" b="1" dirty="0" smtClean="0">
                <a:solidFill>
                  <a:schemeClr val="tx1"/>
                </a:solidFill>
                <a:latin typeface="標楷體" pitchFamily="65" charset="-120"/>
                <a:ea typeface="標楷體" pitchFamily="65" charset="-120"/>
              </a:rPr>
              <a:t>(3/3)</a:t>
            </a:r>
          </a:p>
        </p:txBody>
      </p:sp>
      <p:pic>
        <p:nvPicPr>
          <p:cNvPr id="5" name="圖片 7" descr="120x80---升學進路圖直式.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1089025"/>
            <a:ext cx="7154863"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4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noChangeArrowheads="1"/>
          </p:cNvSpPr>
          <p:nvPr/>
        </p:nvSpPr>
        <p:spPr bwMode="gray">
          <a:xfrm>
            <a:off x="581025" y="1524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eaLnBrk="1" hangingPunct="1"/>
            <a:r>
              <a:rPr lang="zh-TW" altLang="en-US" sz="3600" b="1" smtClean="0">
                <a:solidFill>
                  <a:schemeClr val="tx1"/>
                </a:solidFill>
                <a:latin typeface="標楷體" pitchFamily="65" charset="-120"/>
                <a:ea typeface="標楷體" pitchFamily="65" charset="-120"/>
              </a:rPr>
              <a:t>技職教育升學就業的案例</a:t>
            </a:r>
            <a:endParaRPr lang="en-US" altLang="zh-TW" sz="3600" b="1" dirty="0" smtClean="0">
              <a:solidFill>
                <a:schemeClr val="tx1"/>
              </a:solidFill>
              <a:latin typeface="標楷體" pitchFamily="65" charset="-120"/>
              <a:ea typeface="標楷體" pitchFamily="65" charset="-120"/>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75" y="4217988"/>
            <a:ext cx="1628775" cy="2376487"/>
          </a:xfrm>
          <a:prstGeom prst="rect">
            <a:avLst/>
          </a:prstGeom>
          <a:noFill/>
          <a:ln w="9525">
            <a:noFill/>
            <a:miter lim="800000"/>
            <a:headEnd/>
            <a:tailEnd/>
          </a:ln>
        </p:spPr>
      </p:pic>
      <p:sp>
        <p:nvSpPr>
          <p:cNvPr id="6" name="矩形 5"/>
          <p:cNvSpPr/>
          <p:nvPr/>
        </p:nvSpPr>
        <p:spPr>
          <a:xfrm>
            <a:off x="2164511" y="2534339"/>
            <a:ext cx="1765360" cy="52322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TW" alt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大倫國中</a:t>
            </a:r>
          </a:p>
        </p:txBody>
      </p:sp>
      <p:sp>
        <p:nvSpPr>
          <p:cNvPr id="7" name="矩形 6"/>
          <p:cNvSpPr/>
          <p:nvPr/>
        </p:nvSpPr>
        <p:spPr>
          <a:xfrm>
            <a:off x="4268550" y="2545714"/>
            <a:ext cx="1620957" cy="523220"/>
          </a:xfrm>
          <a:prstGeom prst="rect">
            <a:avLst/>
          </a:prstGeom>
          <a:noFill/>
        </p:spPr>
        <p:txBody>
          <a:bodyPr wrap="none">
            <a:spAutoFit/>
          </a:bodyPr>
          <a:lstStyle/>
          <a:p>
            <a:pPr algn="ctr">
              <a:defRPr/>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新竹女中</a:t>
            </a:r>
          </a:p>
        </p:txBody>
      </p:sp>
      <p:sp>
        <p:nvSpPr>
          <p:cNvPr id="8" name="矩形 7"/>
          <p:cNvSpPr/>
          <p:nvPr/>
        </p:nvSpPr>
        <p:spPr>
          <a:xfrm>
            <a:off x="6284774" y="2512260"/>
            <a:ext cx="2377574"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台北醫學大學</a:t>
            </a:r>
          </a:p>
        </p:txBody>
      </p:sp>
      <p:sp>
        <p:nvSpPr>
          <p:cNvPr id="9" name="矩形 8"/>
          <p:cNvSpPr/>
          <p:nvPr/>
        </p:nvSpPr>
        <p:spPr>
          <a:xfrm>
            <a:off x="2152410" y="5083571"/>
            <a:ext cx="1765360" cy="52322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TW" alt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大倫國中</a:t>
            </a:r>
          </a:p>
        </p:txBody>
      </p:sp>
      <p:sp>
        <p:nvSpPr>
          <p:cNvPr id="10" name="矩形 9"/>
          <p:cNvSpPr/>
          <p:nvPr/>
        </p:nvSpPr>
        <p:spPr>
          <a:xfrm>
            <a:off x="4420950" y="5145126"/>
            <a:ext cx="1620958" cy="523220"/>
          </a:xfrm>
          <a:prstGeom prst="rect">
            <a:avLst/>
          </a:prstGeom>
          <a:noFill/>
        </p:spPr>
        <p:txBody>
          <a:bodyPr wrap="none">
            <a:spAutoFit/>
          </a:bodyPr>
          <a:lstStyle/>
          <a:p>
            <a:pPr algn="ctr">
              <a:defRPr/>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仁德醫專</a:t>
            </a:r>
          </a:p>
        </p:txBody>
      </p:sp>
      <p:sp>
        <p:nvSpPr>
          <p:cNvPr id="11" name="矩形 10"/>
          <p:cNvSpPr/>
          <p:nvPr/>
        </p:nvSpPr>
        <p:spPr>
          <a:xfrm>
            <a:off x="6558105" y="5083571"/>
            <a:ext cx="237757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中國醫學大學</a:t>
            </a:r>
          </a:p>
        </p:txBody>
      </p:sp>
      <p:sp>
        <p:nvSpPr>
          <p:cNvPr id="12" name="矩形 11"/>
          <p:cNvSpPr/>
          <p:nvPr/>
        </p:nvSpPr>
        <p:spPr>
          <a:xfrm>
            <a:off x="6506264" y="5983254"/>
            <a:ext cx="1792943" cy="523220"/>
          </a:xfrm>
          <a:prstGeom prst="rect">
            <a:avLst/>
          </a:prstGeom>
          <a:noFill/>
        </p:spPr>
        <p:txBody>
          <a:bodyPr>
            <a:spAutoFit/>
          </a:bodyPr>
          <a:lstStyle/>
          <a:p>
            <a:pPr algn="ctr">
              <a:defRPr/>
            </a:pP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大千醫院</a:t>
            </a:r>
          </a:p>
        </p:txBody>
      </p:sp>
      <p:cxnSp>
        <p:nvCxnSpPr>
          <p:cNvPr id="13" name="直線單箭頭接點 12"/>
          <p:cNvCxnSpPr/>
          <p:nvPr/>
        </p:nvCxnSpPr>
        <p:spPr bwMode="auto">
          <a:xfrm>
            <a:off x="3763963" y="2806700"/>
            <a:ext cx="504825" cy="0"/>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4" name="直線單箭頭接點 13"/>
          <p:cNvCxnSpPr/>
          <p:nvPr/>
        </p:nvCxnSpPr>
        <p:spPr bwMode="auto">
          <a:xfrm>
            <a:off x="5889625" y="2806700"/>
            <a:ext cx="503238" cy="0"/>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5" name="直線單箭頭接點 14"/>
          <p:cNvCxnSpPr/>
          <p:nvPr/>
        </p:nvCxnSpPr>
        <p:spPr bwMode="auto">
          <a:xfrm>
            <a:off x="3930650" y="5407025"/>
            <a:ext cx="503238" cy="0"/>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6" name="直線單箭頭接點 15"/>
          <p:cNvCxnSpPr/>
          <p:nvPr/>
        </p:nvCxnSpPr>
        <p:spPr bwMode="auto">
          <a:xfrm>
            <a:off x="5986463" y="5407025"/>
            <a:ext cx="646112" cy="0"/>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7" name="直線單箭頭接點 16"/>
          <p:cNvCxnSpPr/>
          <p:nvPr/>
        </p:nvCxnSpPr>
        <p:spPr bwMode="auto">
          <a:xfrm>
            <a:off x="5989638" y="5502275"/>
            <a:ext cx="664018" cy="800205"/>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18" name="矩形 17"/>
          <p:cNvSpPr/>
          <p:nvPr/>
        </p:nvSpPr>
        <p:spPr>
          <a:xfrm>
            <a:off x="5931186" y="4945071"/>
            <a:ext cx="697627"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rPr>
              <a:t>升學</a:t>
            </a:r>
          </a:p>
        </p:txBody>
      </p:sp>
      <p:sp>
        <p:nvSpPr>
          <p:cNvPr id="19" name="矩形 18"/>
          <p:cNvSpPr/>
          <p:nvPr/>
        </p:nvSpPr>
        <p:spPr>
          <a:xfrm>
            <a:off x="5695935" y="5871593"/>
            <a:ext cx="697628"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rPr>
              <a:t>就業</a:t>
            </a:r>
          </a:p>
        </p:txBody>
      </p:sp>
      <p:sp>
        <p:nvSpPr>
          <p:cNvPr id="20" name="雲朵形圖說文字 19"/>
          <p:cNvSpPr>
            <a:spLocks noChangeArrowheads="1"/>
          </p:cNvSpPr>
          <p:nvPr/>
        </p:nvSpPr>
        <p:spPr bwMode="auto">
          <a:xfrm>
            <a:off x="4006850" y="5930901"/>
            <a:ext cx="1624013" cy="738460"/>
          </a:xfrm>
          <a:prstGeom prst="cloudCallout">
            <a:avLst>
              <a:gd name="adj1" fmla="val 68838"/>
              <a:gd name="adj2" fmla="val -90759"/>
            </a:avLst>
          </a:prstGeom>
          <a:solidFill>
            <a:srgbClr val="FFFF00"/>
          </a:solidFill>
          <a:ln w="9525" algn="ctr">
            <a:solidFill>
              <a:schemeClr val="tx1"/>
            </a:solidFill>
            <a:round/>
            <a:headEnd/>
            <a:tailEnd/>
          </a:ln>
        </p:spPr>
        <p:txBody>
          <a:bodyPr/>
          <a:lstStyle/>
          <a:p>
            <a:pPr algn="ctr"/>
            <a:r>
              <a:rPr kumimoji="0" lang="zh-TW" altLang="en-US" sz="2000" b="1">
                <a:solidFill>
                  <a:srgbClr val="FF0000"/>
                </a:solidFill>
              </a:rPr>
              <a:t>護理師</a:t>
            </a:r>
          </a:p>
        </p:txBody>
      </p:sp>
      <p:sp>
        <p:nvSpPr>
          <p:cNvPr id="21" name="矩形 20"/>
          <p:cNvSpPr/>
          <p:nvPr/>
        </p:nvSpPr>
        <p:spPr>
          <a:xfrm>
            <a:off x="6506264" y="3956994"/>
            <a:ext cx="1620957" cy="523220"/>
          </a:xfrm>
          <a:prstGeom prst="rect">
            <a:avLst/>
          </a:prstGeom>
          <a:noFill/>
        </p:spPr>
        <p:txBody>
          <a:bodyPr wrap="none">
            <a:spAutoFit/>
          </a:bodyPr>
          <a:lstStyle/>
          <a:p>
            <a:pPr algn="ctr">
              <a:defRPr/>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遠東航空</a:t>
            </a:r>
          </a:p>
        </p:txBody>
      </p:sp>
      <p:cxnSp>
        <p:nvCxnSpPr>
          <p:cNvPr id="22" name="直線單箭頭接點 21"/>
          <p:cNvCxnSpPr/>
          <p:nvPr/>
        </p:nvCxnSpPr>
        <p:spPr bwMode="auto">
          <a:xfrm>
            <a:off x="5986463" y="4217988"/>
            <a:ext cx="587375" cy="0"/>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23" name="直線單箭頭接點 22"/>
          <p:cNvCxnSpPr/>
          <p:nvPr/>
        </p:nvCxnSpPr>
        <p:spPr bwMode="auto">
          <a:xfrm flipH="1" flipV="1">
            <a:off x="5937250" y="4217988"/>
            <a:ext cx="41275" cy="1062037"/>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24" name="矩形 23"/>
          <p:cNvSpPr/>
          <p:nvPr/>
        </p:nvSpPr>
        <p:spPr>
          <a:xfrm>
            <a:off x="5879461" y="3749235"/>
            <a:ext cx="697628"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rPr>
              <a:t>就業</a:t>
            </a:r>
          </a:p>
        </p:txBody>
      </p:sp>
      <p:sp>
        <p:nvSpPr>
          <p:cNvPr id="25" name="矩形 24"/>
          <p:cNvSpPr/>
          <p:nvPr/>
        </p:nvSpPr>
        <p:spPr>
          <a:xfrm>
            <a:off x="3587690" y="2922459"/>
            <a:ext cx="833260" cy="707886"/>
          </a:xfrm>
          <a:prstGeom prst="rect">
            <a:avLst/>
          </a:prstGeom>
          <a:noFill/>
        </p:spPr>
        <p:txBody>
          <a:bodyPr>
            <a:spAutoFit/>
          </a:bodyPr>
          <a:lstStyle/>
          <a:p>
            <a:pPr algn="ctr">
              <a:defRPr/>
            </a:pPr>
            <a:r>
              <a:rPr lang="zh-TW" altLang="en-US" sz="2000" b="1" dirty="0">
                <a:ln w="1905"/>
                <a:solidFill>
                  <a:srgbClr val="6600CC"/>
                </a:solidFill>
                <a:effectLst>
                  <a:innerShdw blurRad="69850" dist="43180" dir="5400000">
                    <a:srgbClr val="000000">
                      <a:alpha val="65000"/>
                    </a:srgbClr>
                  </a:innerShdw>
                </a:effectLst>
              </a:rPr>
              <a:t>普通教育</a:t>
            </a:r>
          </a:p>
        </p:txBody>
      </p:sp>
      <p:sp>
        <p:nvSpPr>
          <p:cNvPr id="26" name="矩形 25"/>
          <p:cNvSpPr/>
          <p:nvPr/>
        </p:nvSpPr>
        <p:spPr>
          <a:xfrm>
            <a:off x="3764494" y="4591128"/>
            <a:ext cx="833260" cy="707886"/>
          </a:xfrm>
          <a:prstGeom prst="rect">
            <a:avLst/>
          </a:prstGeom>
          <a:noFill/>
        </p:spPr>
        <p:txBody>
          <a:bodyPr>
            <a:spAutoFit/>
          </a:bodyPr>
          <a:lstStyle/>
          <a:p>
            <a:pPr algn="ctr">
              <a:defRPr/>
            </a:pPr>
            <a:r>
              <a:rPr lang="zh-TW" altLang="en-US" sz="2000" b="1" dirty="0">
                <a:ln w="1905"/>
                <a:solidFill>
                  <a:srgbClr val="6600CC"/>
                </a:solidFill>
                <a:effectLst>
                  <a:innerShdw blurRad="69850" dist="43180" dir="5400000">
                    <a:srgbClr val="000000">
                      <a:alpha val="65000"/>
                    </a:srgbClr>
                  </a:innerShdw>
                </a:effectLst>
              </a:rPr>
              <a:t>技職教育</a:t>
            </a:r>
          </a:p>
        </p:txBody>
      </p:sp>
      <p:sp>
        <p:nvSpPr>
          <p:cNvPr id="27" name="矩形 26"/>
          <p:cNvSpPr/>
          <p:nvPr/>
        </p:nvSpPr>
        <p:spPr>
          <a:xfrm>
            <a:off x="6804365" y="3076347"/>
            <a:ext cx="1338391" cy="400110"/>
          </a:xfrm>
          <a:prstGeom prst="rect">
            <a:avLst/>
          </a:prstGeom>
          <a:noFill/>
        </p:spPr>
        <p:txBody>
          <a:bodyPr>
            <a:spAutoFit/>
          </a:bodyPr>
          <a:lstStyle/>
          <a:p>
            <a:pPr algn="ctr">
              <a:defRPr/>
            </a:pPr>
            <a:r>
              <a:rPr lang="zh-TW" altLang="en-US" sz="2000" b="1" dirty="0">
                <a:ln w="1905"/>
                <a:solidFill>
                  <a:srgbClr val="6600CC"/>
                </a:solidFill>
                <a:effectLst>
                  <a:innerShdw blurRad="69850" dist="43180" dir="5400000">
                    <a:srgbClr val="000000">
                      <a:alpha val="65000"/>
                    </a:srgbClr>
                  </a:innerShdw>
                </a:effectLst>
              </a:rPr>
              <a:t>護理系</a:t>
            </a:r>
          </a:p>
        </p:txBody>
      </p:sp>
      <p:sp>
        <p:nvSpPr>
          <p:cNvPr id="28" name="矩形 27"/>
          <p:cNvSpPr/>
          <p:nvPr/>
        </p:nvSpPr>
        <p:spPr>
          <a:xfrm>
            <a:off x="6628813" y="4745016"/>
            <a:ext cx="2306867" cy="400110"/>
          </a:xfrm>
          <a:prstGeom prst="rect">
            <a:avLst/>
          </a:prstGeom>
          <a:noFill/>
        </p:spPr>
        <p:txBody>
          <a:bodyPr>
            <a:spAutoFit/>
          </a:bodyPr>
          <a:lstStyle/>
          <a:p>
            <a:pPr algn="ctr">
              <a:defRPr/>
            </a:pPr>
            <a:r>
              <a:rPr lang="zh-TW" altLang="en-US" sz="2000" b="1" dirty="0">
                <a:ln w="1905"/>
                <a:solidFill>
                  <a:srgbClr val="6600CC"/>
                </a:solidFill>
                <a:effectLst>
                  <a:innerShdw blurRad="69850" dist="43180" dir="5400000">
                    <a:srgbClr val="000000">
                      <a:alpha val="65000"/>
                    </a:srgbClr>
                  </a:innerShdw>
                </a:effectLst>
              </a:rPr>
              <a:t>呼吸治療系</a:t>
            </a:r>
            <a:r>
              <a:rPr lang="en-US" altLang="zh-TW" sz="2000" b="1" dirty="0">
                <a:ln w="1905"/>
                <a:solidFill>
                  <a:srgbClr val="6600CC"/>
                </a:solidFill>
                <a:effectLst>
                  <a:innerShdw blurRad="69850" dist="43180" dir="5400000">
                    <a:srgbClr val="000000">
                      <a:alpha val="65000"/>
                    </a:srgbClr>
                  </a:innerShdw>
                </a:effectLst>
              </a:rPr>
              <a:t>(</a:t>
            </a:r>
            <a:r>
              <a:rPr lang="zh-TW" altLang="en-US" sz="2000" b="1" dirty="0">
                <a:ln w="1905"/>
                <a:solidFill>
                  <a:srgbClr val="6600CC"/>
                </a:solidFill>
                <a:effectLst>
                  <a:innerShdw blurRad="69850" dist="43180" dir="5400000">
                    <a:srgbClr val="000000">
                      <a:alpha val="65000"/>
                    </a:srgbClr>
                  </a:innerShdw>
                </a:effectLst>
              </a:rPr>
              <a:t>二技</a:t>
            </a:r>
            <a:r>
              <a:rPr lang="en-US" altLang="zh-TW" sz="2000" b="1" dirty="0">
                <a:ln w="1905"/>
                <a:solidFill>
                  <a:srgbClr val="6600CC"/>
                </a:solidFill>
                <a:effectLst>
                  <a:innerShdw blurRad="69850" dist="43180" dir="5400000">
                    <a:srgbClr val="000000">
                      <a:alpha val="65000"/>
                    </a:srgbClr>
                  </a:innerShdw>
                </a:effectLst>
              </a:rPr>
              <a:t>)</a:t>
            </a:r>
            <a:endParaRPr lang="zh-TW" altLang="en-US" sz="2000" b="1" dirty="0">
              <a:ln w="1905"/>
              <a:solidFill>
                <a:srgbClr val="6600CC"/>
              </a:solidFill>
              <a:effectLst>
                <a:innerShdw blurRad="69850" dist="43180" dir="5400000">
                  <a:srgbClr val="000000">
                    <a:alpha val="65000"/>
                  </a:srgbClr>
                </a:innerShdw>
              </a:effectLst>
            </a:endParaRPr>
          </a:p>
        </p:txBody>
      </p:sp>
      <p:pic>
        <p:nvPicPr>
          <p:cNvPr id="29" name="Picture 2" descr="http://sphotos-b.ak.fbcdn.net/hphotos-ak-ash4/301808_423237844352944_1405790624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025" y="1739900"/>
            <a:ext cx="1698625" cy="2273300"/>
          </a:xfrm>
          <a:prstGeom prst="rect">
            <a:avLst/>
          </a:prstGeom>
          <a:noFill/>
          <a:ln w="9525">
            <a:noFill/>
            <a:miter lim="800000"/>
            <a:headEnd/>
            <a:tailEnd/>
          </a:ln>
        </p:spPr>
      </p:pic>
      <p:cxnSp>
        <p:nvCxnSpPr>
          <p:cNvPr id="30" name="直線單箭頭接點 29"/>
          <p:cNvCxnSpPr>
            <a:endCxn id="31" idx="2"/>
          </p:cNvCxnSpPr>
          <p:nvPr/>
        </p:nvCxnSpPr>
        <p:spPr bwMode="auto">
          <a:xfrm flipV="1">
            <a:off x="7554913" y="2009775"/>
            <a:ext cx="1587" cy="536575"/>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31" name="矩形 30"/>
          <p:cNvSpPr/>
          <p:nvPr/>
        </p:nvSpPr>
        <p:spPr>
          <a:xfrm>
            <a:off x="6141535" y="1485950"/>
            <a:ext cx="2831224"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2800" b="1" spc="50" dirty="0">
                <a:ln w="11430"/>
                <a:solidFill>
                  <a:srgbClr val="00B0F0"/>
                </a:solidFill>
                <a:effectLst>
                  <a:outerShdw blurRad="76200" dist="50800" dir="5400000" algn="tl" rotWithShape="0">
                    <a:srgbClr val="000000">
                      <a:alpha val="65000"/>
                    </a:srgbClr>
                  </a:outerShdw>
                </a:effectLst>
              </a:rPr>
              <a:t>台大醫院 護理師</a:t>
            </a:r>
          </a:p>
        </p:txBody>
      </p:sp>
      <p:sp>
        <p:nvSpPr>
          <p:cNvPr id="32" name="矩形 31"/>
          <p:cNvSpPr/>
          <p:nvPr/>
        </p:nvSpPr>
        <p:spPr>
          <a:xfrm>
            <a:off x="7672404" y="2112150"/>
            <a:ext cx="697628"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rPr>
              <a:t>就業</a:t>
            </a:r>
          </a:p>
        </p:txBody>
      </p:sp>
      <p:grpSp>
        <p:nvGrpSpPr>
          <p:cNvPr id="33" name="群組 4"/>
          <p:cNvGrpSpPr>
            <a:grpSpLocks/>
          </p:cNvGrpSpPr>
          <p:nvPr/>
        </p:nvGrpSpPr>
        <p:grpSpPr bwMode="auto">
          <a:xfrm>
            <a:off x="2938463" y="900113"/>
            <a:ext cx="2484437" cy="585787"/>
            <a:chOff x="1683859" y="362280"/>
            <a:chExt cx="6317141" cy="618795"/>
          </a:xfrm>
        </p:grpSpPr>
        <p:pic>
          <p:nvPicPr>
            <p:cNvPr id="34" name="圖片 8" descr="未命名-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2274" y="376238"/>
              <a:ext cx="6080125" cy="604837"/>
            </a:xfrm>
            <a:prstGeom prst="rect">
              <a:avLst/>
            </a:prstGeom>
            <a:noFill/>
            <a:ln w="9525">
              <a:noFill/>
              <a:miter lim="800000"/>
              <a:headEnd/>
              <a:tailEnd/>
            </a:ln>
          </p:spPr>
        </p:pic>
        <p:sp>
          <p:nvSpPr>
            <p:cNvPr id="35" name="矩形 34"/>
            <p:cNvSpPr>
              <a:spLocks noChangeArrowheads="1"/>
            </p:cNvSpPr>
            <p:nvPr/>
          </p:nvSpPr>
          <p:spPr bwMode="auto">
            <a:xfrm>
              <a:off x="1683859" y="362280"/>
              <a:ext cx="6317141" cy="585256"/>
            </a:xfrm>
            <a:prstGeom prst="rect">
              <a:avLst/>
            </a:prstGeom>
            <a:noFill/>
            <a:ln>
              <a:noFill/>
            </a:ln>
            <a:extLst/>
          </p:spPr>
          <p:txBody>
            <a:bodyPr>
              <a:spAutoFit/>
            </a:bodyPr>
            <a:lstStyle/>
            <a:p>
              <a:pPr algn="ctr" fontAlgn="auto">
                <a:spcBef>
                  <a:spcPts val="0"/>
                </a:spcBef>
                <a:spcAft>
                  <a:spcPts val="0"/>
                </a:spcAft>
                <a:defRPr/>
              </a:pPr>
              <a:r>
                <a:rPr kumimoji="0" lang="zh-TW" altLang="en-US" sz="3200" b="1" dirty="0">
                  <a:solidFill>
                    <a:schemeClr val="accent2">
                      <a:lumMod val="75000"/>
                    </a:schemeClr>
                  </a:solidFill>
                  <a:latin typeface="標楷體" panose="03000509000000000000" pitchFamily="65" charset="-120"/>
                  <a:ea typeface="標楷體" panose="03000509000000000000" pitchFamily="65" charset="-120"/>
                </a:rPr>
                <a:t>案列說明</a:t>
              </a:r>
              <a:endParaRPr kumimoji="0" lang="en-US" altLang="zh-TW" sz="3200" b="1" dirty="0">
                <a:solidFill>
                  <a:schemeClr val="accent2">
                    <a:lumMod val="75000"/>
                  </a:schemeClr>
                </a:solidFill>
                <a:latin typeface="標楷體" panose="03000509000000000000" pitchFamily="65" charset="-120"/>
                <a:ea typeface="標楷體" panose="03000509000000000000" pitchFamily="65" charset="-120"/>
              </a:endParaRPr>
            </a:p>
          </p:txBody>
        </p:sp>
      </p:grpSp>
      <p:sp>
        <p:nvSpPr>
          <p:cNvPr id="36" name="矩形 35"/>
          <p:cNvSpPr/>
          <p:nvPr/>
        </p:nvSpPr>
        <p:spPr>
          <a:xfrm>
            <a:off x="6715589" y="5631778"/>
            <a:ext cx="1444129" cy="338554"/>
          </a:xfrm>
          <a:prstGeom prst="rect">
            <a:avLst/>
          </a:prstGeom>
          <a:noFill/>
        </p:spPr>
        <p:txBody>
          <a:bodyPr wrap="square">
            <a:spAutoFit/>
          </a:bodyPr>
          <a:lstStyle/>
          <a:p>
            <a:pPr algn="ctr">
              <a:defRPr/>
            </a:pPr>
            <a:r>
              <a:rPr lang="zh-TW" altLang="en-US" sz="1600" b="1" dirty="0" smtClean="0">
                <a:ln w="1905"/>
                <a:solidFill>
                  <a:srgbClr val="6600CC"/>
                </a:solidFill>
                <a:effectLst>
                  <a:innerShdw blurRad="69850" dist="43180" dir="5400000">
                    <a:srgbClr val="000000">
                      <a:alpha val="65000"/>
                    </a:srgbClr>
                  </a:innerShdw>
                </a:effectLst>
              </a:rPr>
              <a:t>在職班</a:t>
            </a:r>
            <a:r>
              <a:rPr lang="en-US" altLang="zh-TW" sz="1600" b="1" dirty="0" smtClean="0">
                <a:ln w="1905"/>
                <a:solidFill>
                  <a:srgbClr val="6600CC"/>
                </a:solidFill>
                <a:effectLst>
                  <a:innerShdw blurRad="69850" dist="43180" dir="5400000">
                    <a:srgbClr val="000000">
                      <a:alpha val="65000"/>
                    </a:srgbClr>
                  </a:innerShdw>
                </a:effectLst>
              </a:rPr>
              <a:t>(</a:t>
            </a:r>
            <a:r>
              <a:rPr lang="zh-TW" altLang="en-US" sz="1600" b="1" dirty="0" smtClean="0">
                <a:ln w="1905"/>
                <a:solidFill>
                  <a:srgbClr val="6600CC"/>
                </a:solidFill>
                <a:effectLst>
                  <a:innerShdw blurRad="69850" dist="43180" dir="5400000">
                    <a:srgbClr val="000000">
                      <a:alpha val="65000"/>
                    </a:srgbClr>
                  </a:innerShdw>
                </a:effectLst>
              </a:rPr>
              <a:t>三年</a:t>
            </a:r>
            <a:r>
              <a:rPr lang="en-US" altLang="zh-TW" sz="1600" b="1" dirty="0" smtClean="0">
                <a:ln w="1905"/>
                <a:solidFill>
                  <a:srgbClr val="6600CC"/>
                </a:solidFill>
                <a:effectLst>
                  <a:innerShdw blurRad="69850" dist="43180" dir="5400000">
                    <a:srgbClr val="000000">
                      <a:alpha val="65000"/>
                    </a:srgbClr>
                  </a:innerShdw>
                </a:effectLst>
              </a:rPr>
              <a:t>)</a:t>
            </a:r>
            <a:endParaRPr lang="zh-TW" altLang="en-US" sz="1600" b="1" dirty="0">
              <a:ln w="1905"/>
              <a:solidFill>
                <a:srgbClr val="6600CC"/>
              </a:solidFill>
              <a:effectLst>
                <a:innerShdw blurRad="69850" dist="43180" dir="5400000">
                  <a:srgbClr val="000000">
                    <a:alpha val="65000"/>
                  </a:srgbClr>
                </a:innerShdw>
              </a:effectLst>
            </a:endParaRPr>
          </a:p>
        </p:txBody>
      </p:sp>
      <p:sp>
        <p:nvSpPr>
          <p:cNvPr id="37" name="文字方塊 36"/>
          <p:cNvSpPr txBox="1"/>
          <p:nvPr/>
        </p:nvSpPr>
        <p:spPr>
          <a:xfrm>
            <a:off x="4597754" y="2187186"/>
            <a:ext cx="441146" cy="369332"/>
          </a:xfrm>
          <a:prstGeom prst="rect">
            <a:avLst/>
          </a:prstGeom>
          <a:noFill/>
        </p:spPr>
        <p:txBody>
          <a:bodyPr wrap="none" rtlCol="0">
            <a:spAutoFit/>
          </a:bodyPr>
          <a:lstStyle/>
          <a:p>
            <a:r>
              <a:rPr lang="en-US" altLang="zh-TW" b="1" dirty="0" smtClean="0">
                <a:solidFill>
                  <a:srgbClr val="FF0000"/>
                </a:solidFill>
              </a:rPr>
              <a:t>97</a:t>
            </a:r>
            <a:endParaRPr lang="zh-TW" altLang="en-US" b="1" dirty="0">
              <a:solidFill>
                <a:srgbClr val="FF0000"/>
              </a:solidFill>
            </a:endParaRPr>
          </a:p>
        </p:txBody>
      </p:sp>
      <p:sp>
        <p:nvSpPr>
          <p:cNvPr id="38" name="文字方塊 37"/>
          <p:cNvSpPr txBox="1"/>
          <p:nvPr/>
        </p:nvSpPr>
        <p:spPr>
          <a:xfrm>
            <a:off x="2886552" y="2180579"/>
            <a:ext cx="441146" cy="369332"/>
          </a:xfrm>
          <a:prstGeom prst="rect">
            <a:avLst/>
          </a:prstGeom>
          <a:noFill/>
        </p:spPr>
        <p:txBody>
          <a:bodyPr wrap="none" rtlCol="0">
            <a:spAutoFit/>
          </a:bodyPr>
          <a:lstStyle/>
          <a:p>
            <a:r>
              <a:rPr lang="en-US" altLang="zh-TW" b="1" dirty="0" smtClean="0">
                <a:solidFill>
                  <a:srgbClr val="FF0000"/>
                </a:solidFill>
              </a:rPr>
              <a:t>94</a:t>
            </a:r>
            <a:endParaRPr lang="zh-TW" altLang="en-US" b="1" dirty="0">
              <a:solidFill>
                <a:srgbClr val="FF0000"/>
              </a:solidFill>
            </a:endParaRPr>
          </a:p>
        </p:txBody>
      </p:sp>
      <p:sp>
        <p:nvSpPr>
          <p:cNvPr id="39" name="文字方塊 38"/>
          <p:cNvSpPr txBox="1"/>
          <p:nvPr/>
        </p:nvSpPr>
        <p:spPr>
          <a:xfrm>
            <a:off x="6368963" y="2165007"/>
            <a:ext cx="569387" cy="369332"/>
          </a:xfrm>
          <a:prstGeom prst="rect">
            <a:avLst/>
          </a:prstGeom>
          <a:noFill/>
        </p:spPr>
        <p:txBody>
          <a:bodyPr wrap="none" rtlCol="0">
            <a:spAutoFit/>
          </a:bodyPr>
          <a:lstStyle/>
          <a:p>
            <a:r>
              <a:rPr lang="en-US" altLang="zh-TW" b="1" dirty="0" smtClean="0">
                <a:solidFill>
                  <a:srgbClr val="FF0000"/>
                </a:solidFill>
              </a:rPr>
              <a:t>102</a:t>
            </a:r>
            <a:endParaRPr lang="zh-TW" altLang="en-US" b="1" dirty="0">
              <a:solidFill>
                <a:srgbClr val="FF0000"/>
              </a:solidFill>
            </a:endParaRPr>
          </a:p>
        </p:txBody>
      </p:sp>
      <p:sp>
        <p:nvSpPr>
          <p:cNvPr id="40" name="文字方塊 39"/>
          <p:cNvSpPr txBox="1"/>
          <p:nvPr/>
        </p:nvSpPr>
        <p:spPr>
          <a:xfrm>
            <a:off x="2938463" y="4714239"/>
            <a:ext cx="441146" cy="369332"/>
          </a:xfrm>
          <a:prstGeom prst="rect">
            <a:avLst/>
          </a:prstGeom>
          <a:noFill/>
        </p:spPr>
        <p:txBody>
          <a:bodyPr wrap="none" rtlCol="0">
            <a:spAutoFit/>
          </a:bodyPr>
          <a:lstStyle/>
          <a:p>
            <a:r>
              <a:rPr lang="en-US" altLang="zh-TW" b="1" dirty="0" smtClean="0">
                <a:solidFill>
                  <a:srgbClr val="FF0000"/>
                </a:solidFill>
              </a:rPr>
              <a:t>96</a:t>
            </a:r>
            <a:endParaRPr lang="zh-TW" altLang="en-US" b="1" dirty="0">
              <a:solidFill>
                <a:srgbClr val="FF0000"/>
              </a:solidFill>
            </a:endParaRPr>
          </a:p>
        </p:txBody>
      </p:sp>
      <p:sp>
        <p:nvSpPr>
          <p:cNvPr id="41" name="文字方塊 40"/>
          <p:cNvSpPr txBox="1"/>
          <p:nvPr/>
        </p:nvSpPr>
        <p:spPr>
          <a:xfrm>
            <a:off x="4576699" y="4714239"/>
            <a:ext cx="569387" cy="369332"/>
          </a:xfrm>
          <a:prstGeom prst="rect">
            <a:avLst/>
          </a:prstGeom>
          <a:noFill/>
        </p:spPr>
        <p:txBody>
          <a:bodyPr wrap="none" rtlCol="0">
            <a:spAutoFit/>
          </a:bodyPr>
          <a:lstStyle/>
          <a:p>
            <a:r>
              <a:rPr lang="en-US" altLang="zh-TW" b="1" dirty="0" smtClean="0">
                <a:solidFill>
                  <a:srgbClr val="FF0000"/>
                </a:solidFill>
              </a:rPr>
              <a:t>101</a:t>
            </a:r>
            <a:endParaRPr lang="zh-TW" altLang="en-US" b="1" dirty="0">
              <a:solidFill>
                <a:srgbClr val="FF0000"/>
              </a:solidFill>
            </a:endParaRPr>
          </a:p>
        </p:txBody>
      </p:sp>
      <p:sp>
        <p:nvSpPr>
          <p:cNvPr id="42" name="文字方塊 41"/>
          <p:cNvSpPr txBox="1"/>
          <p:nvPr/>
        </p:nvSpPr>
        <p:spPr>
          <a:xfrm>
            <a:off x="8111084" y="5606791"/>
            <a:ext cx="569387" cy="369332"/>
          </a:xfrm>
          <a:prstGeom prst="rect">
            <a:avLst/>
          </a:prstGeom>
          <a:noFill/>
        </p:spPr>
        <p:txBody>
          <a:bodyPr wrap="none" rtlCol="0">
            <a:spAutoFit/>
          </a:bodyPr>
          <a:lstStyle/>
          <a:p>
            <a:r>
              <a:rPr lang="en-US" altLang="zh-TW" b="1" dirty="0" smtClean="0">
                <a:solidFill>
                  <a:srgbClr val="FF0000"/>
                </a:solidFill>
              </a:rPr>
              <a:t>104</a:t>
            </a:r>
            <a:endParaRPr lang="zh-TW" altLang="en-US" b="1" dirty="0">
              <a:solidFill>
                <a:srgbClr val="FF0000"/>
              </a:solidFill>
            </a:endParaRPr>
          </a:p>
        </p:txBody>
      </p:sp>
      <p:sp>
        <p:nvSpPr>
          <p:cNvPr id="43" name="雲朵形圖說文字 42"/>
          <p:cNvSpPr>
            <a:spLocks noChangeArrowheads="1"/>
          </p:cNvSpPr>
          <p:nvPr/>
        </p:nvSpPr>
        <p:spPr bwMode="auto">
          <a:xfrm>
            <a:off x="8007983" y="6271703"/>
            <a:ext cx="1244537" cy="586297"/>
          </a:xfrm>
          <a:prstGeom prst="cloudCallout">
            <a:avLst>
              <a:gd name="adj1" fmla="val -5628"/>
              <a:gd name="adj2" fmla="val -114708"/>
            </a:avLst>
          </a:prstGeom>
          <a:solidFill>
            <a:srgbClr val="FFFF00"/>
          </a:solidFill>
          <a:ln w="9525" algn="ctr">
            <a:solidFill>
              <a:schemeClr val="tx1"/>
            </a:solidFill>
            <a:round/>
            <a:headEnd/>
            <a:tailEnd/>
          </a:ln>
        </p:spPr>
        <p:txBody>
          <a:bodyPr/>
          <a:lstStyle/>
          <a:p>
            <a:pPr algn="ctr"/>
            <a:r>
              <a:rPr kumimoji="0" lang="zh-TW" altLang="en-US" sz="1400" b="1" dirty="0">
                <a:solidFill>
                  <a:srgbClr val="FF0000"/>
                </a:solidFill>
              </a:rPr>
              <a:t>呼吸治療師</a:t>
            </a:r>
          </a:p>
        </p:txBody>
      </p:sp>
      <p:grpSp>
        <p:nvGrpSpPr>
          <p:cNvPr id="44" name="群組 43"/>
          <p:cNvGrpSpPr/>
          <p:nvPr/>
        </p:nvGrpSpPr>
        <p:grpSpPr>
          <a:xfrm>
            <a:off x="7151220" y="4018549"/>
            <a:ext cx="331044" cy="400110"/>
            <a:chOff x="8299207" y="3749235"/>
            <a:chExt cx="331044" cy="400110"/>
          </a:xfrm>
        </p:grpSpPr>
        <p:cxnSp>
          <p:nvCxnSpPr>
            <p:cNvPr id="45" name="直線接點 44"/>
            <p:cNvCxnSpPr/>
            <p:nvPr/>
          </p:nvCxnSpPr>
          <p:spPr bwMode="auto">
            <a:xfrm flipH="1">
              <a:off x="8299207" y="3749235"/>
              <a:ext cx="331044" cy="40011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46" name="直線接點 45"/>
            <p:cNvCxnSpPr/>
            <p:nvPr/>
          </p:nvCxnSpPr>
          <p:spPr bwMode="auto">
            <a:xfrm>
              <a:off x="8347492" y="3756939"/>
              <a:ext cx="282759" cy="392406"/>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172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21" presetClass="entr" presetSubtype="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heel(1)">
                                      <p:cBhvr>
                                        <p:cTn id="46" dur="2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heel(1)">
                                      <p:cBhvr>
                                        <p:cTn id="54" dur="2000"/>
                                        <p:tgtEl>
                                          <p:spTgt spid="30"/>
                                        </p:tgtEl>
                                      </p:cBhvr>
                                    </p:animEffect>
                                  </p:childTnLst>
                                </p:cTn>
                              </p:par>
                              <p:par>
                                <p:cTn id="55" presetID="6"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circle(in)">
                                      <p:cBhvr>
                                        <p:cTn id="57" dur="2000"/>
                                        <p:tgtEl>
                                          <p:spTgt spid="31"/>
                                        </p:tgtEl>
                                      </p:cBhvr>
                                    </p:animEffect>
                                  </p:childTnLst>
                                </p:cTn>
                              </p:par>
                              <p:par>
                                <p:cTn id="58" presetID="21" presetClass="entr" presetSubtype="1"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heel(1)">
                                      <p:cBhvr>
                                        <p:cTn id="60" dur="20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arn(inVertical)">
                                      <p:cBhvr>
                                        <p:cTn id="95" dur="500"/>
                                        <p:tgtEl>
                                          <p:spTgt spid="16"/>
                                        </p:tgtEl>
                                      </p:cBhvr>
                                    </p:animEffect>
                                  </p:childTnLst>
                                </p:cTn>
                              </p:par>
                              <p:par>
                                <p:cTn id="96" presetID="16" presetClass="entr" presetSubtype="21"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barn(inVertical)">
                                      <p:cBhvr>
                                        <p:cTn id="98" dur="500"/>
                                        <p:tgtEl>
                                          <p:spTgt spid="18"/>
                                        </p:tgtEl>
                                      </p:cBhvr>
                                    </p:animEffect>
                                  </p:childTnLst>
                                </p:cTn>
                              </p:par>
                              <p:par>
                                <p:cTn id="99" presetID="16" presetClass="entr" presetSubtype="21"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arn(inVertical)">
                                      <p:cBhvr>
                                        <p:cTn id="101" dur="500"/>
                                        <p:tgtEl>
                                          <p:spTgt spid="11"/>
                                        </p:tgtEl>
                                      </p:cBhvr>
                                    </p:animEffect>
                                  </p:childTnLst>
                                </p:cTn>
                              </p:par>
                              <p:par>
                                <p:cTn id="102" presetID="21" presetClass="entr" presetSubtype="1"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heel(1)">
                                      <p:cBhvr>
                                        <p:cTn id="104" dur="2000"/>
                                        <p:tgtEl>
                                          <p:spTgt spid="28"/>
                                        </p:tgtEl>
                                      </p:cBhvr>
                                    </p:animEffect>
                                  </p:childTnLst>
                                </p:cTn>
                              </p:par>
                              <p:par>
                                <p:cTn id="105" presetID="21" presetClass="entr" presetSubtype="1"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heel(1)">
                                      <p:cBhvr>
                                        <p:cTn id="107" dur="20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heel(1)">
                                      <p:cBhvr>
                                        <p:cTn id="112" dur="2000"/>
                                        <p:tgtEl>
                                          <p:spTgt spid="23"/>
                                        </p:tgtEl>
                                      </p:cBhvr>
                                    </p:animEffect>
                                  </p:childTnLst>
                                </p:cTn>
                              </p:par>
                              <p:par>
                                <p:cTn id="113" presetID="21" presetClass="entr" presetSubtype="1"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heel(1)">
                                      <p:cBhvr>
                                        <p:cTn id="115" dur="2000"/>
                                        <p:tgtEl>
                                          <p:spTgt spid="22"/>
                                        </p:tgtEl>
                                      </p:cBhvr>
                                    </p:animEffect>
                                  </p:childTnLst>
                                </p:cTn>
                              </p:par>
                              <p:par>
                                <p:cTn id="116" presetID="21" presetClass="entr" presetSubtype="1"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heel(1)">
                                      <p:cBhvr>
                                        <p:cTn id="118" dur="2000"/>
                                        <p:tgtEl>
                                          <p:spTgt spid="24"/>
                                        </p:tgtEl>
                                      </p:cBhvr>
                                    </p:animEffect>
                                  </p:childTnLst>
                                </p:cTn>
                              </p:par>
                              <p:par>
                                <p:cTn id="119" presetID="21" presetClass="entr" presetSubtype="1"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heel(1)">
                                      <p:cBhvr>
                                        <p:cTn id="121" dur="20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circle(in)">
                                      <p:cBhvr>
                                        <p:cTn id="126" dur="2000"/>
                                        <p:tgtEl>
                                          <p:spTgt spid="17"/>
                                        </p:tgtEl>
                                      </p:cBhvr>
                                    </p:animEffect>
                                  </p:childTnLst>
                                </p:cTn>
                              </p:par>
                              <p:par>
                                <p:cTn id="127" presetID="6" presetClass="entr" presetSubtype="16" fill="hold"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circle(in)">
                                      <p:cBhvr>
                                        <p:cTn id="129" dur="2000"/>
                                        <p:tgtEl>
                                          <p:spTgt spid="19"/>
                                        </p:tgtEl>
                                      </p:cBhvr>
                                    </p:animEffect>
                                  </p:childTnLst>
                                </p:cTn>
                              </p:par>
                              <p:par>
                                <p:cTn id="130" presetID="6" presetClass="entr" presetSubtype="16" fill="hold" nodeType="with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circle(in)">
                                      <p:cBhvr>
                                        <p:cTn id="132" dur="2000"/>
                                        <p:tgtEl>
                                          <p:spTgt spid="12"/>
                                        </p:tgtEl>
                                      </p:cBhvr>
                                    </p:animEffect>
                                  </p:childTnLst>
                                </p:cTn>
                              </p:par>
                              <p:par>
                                <p:cTn id="133" presetID="10" presetClass="entr" presetSubtype="0"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500"/>
                                        <p:tgtEl>
                                          <p:spTgt spid="42"/>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wipe(down)">
                                      <p:cBhvr>
                                        <p:cTn id="1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38" grpId="0"/>
      <p:bldP spid="39" grpId="0"/>
      <p:bldP spid="40" grpId="0"/>
      <p:bldP spid="41" grpId="0"/>
      <p:bldP spid="42"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723584" cy="487363"/>
          </a:xfrm>
        </p:spPr>
        <p:txBody>
          <a:bodyPr/>
          <a:lstStyle/>
          <a:p>
            <a:r>
              <a:rPr lang="zh-TW" altLang="en-US" sz="40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五專免試入學制度的變革</a:t>
            </a:r>
            <a:endParaRPr lang="zh-TW" altLang="en-US" sz="40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0" name="文字方塊 39"/>
          <p:cNvSpPr txBox="1"/>
          <p:nvPr/>
        </p:nvSpPr>
        <p:spPr>
          <a:xfrm>
            <a:off x="683568" y="1104572"/>
            <a:ext cx="1223412" cy="369332"/>
          </a:xfrm>
          <a:prstGeom prst="rect">
            <a:avLst/>
          </a:prstGeom>
          <a:noFill/>
        </p:spPr>
        <p:txBody>
          <a:bodyPr wrap="none" rtlCol="0">
            <a:spAutoFit/>
          </a:bodyPr>
          <a:lstStyle/>
          <a:p>
            <a:r>
              <a:rPr lang="en-US" altLang="zh-TW" b="1" dirty="0" smtClean="0">
                <a:latin typeface="標楷體" pitchFamily="65" charset="-120"/>
                <a:ea typeface="標楷體" pitchFamily="65" charset="-120"/>
              </a:rPr>
              <a:t>103</a:t>
            </a:r>
            <a:r>
              <a:rPr lang="zh-TW" altLang="en-US" b="1" dirty="0" smtClean="0">
                <a:latin typeface="標楷體" pitchFamily="65" charset="-120"/>
                <a:ea typeface="標楷體" pitchFamily="65" charset="-120"/>
              </a:rPr>
              <a:t>學年度</a:t>
            </a:r>
            <a:endParaRPr lang="en-US" altLang="zh-TW" b="1" dirty="0" smtClean="0">
              <a:latin typeface="標楷體" pitchFamily="65" charset="-120"/>
              <a:ea typeface="標楷體" pitchFamily="65" charset="-120"/>
            </a:endParaRPr>
          </a:p>
        </p:txBody>
      </p:sp>
      <p:sp>
        <p:nvSpPr>
          <p:cNvPr id="41" name="文字方塊 40"/>
          <p:cNvSpPr txBox="1"/>
          <p:nvPr/>
        </p:nvSpPr>
        <p:spPr>
          <a:xfrm>
            <a:off x="2935644" y="1136524"/>
            <a:ext cx="2377574" cy="369332"/>
          </a:xfrm>
          <a:prstGeom prst="rect">
            <a:avLst/>
          </a:prstGeom>
          <a:noFill/>
        </p:spPr>
        <p:txBody>
          <a:bodyPr wrap="none" rtlCol="0">
            <a:spAutoFit/>
          </a:bodyPr>
          <a:lstStyle/>
          <a:p>
            <a:r>
              <a:rPr lang="en-US" altLang="zh-TW" b="1" dirty="0" smtClean="0">
                <a:latin typeface="標楷體" pitchFamily="65" charset="-120"/>
                <a:ea typeface="標楷體" pitchFamily="65" charset="-120"/>
              </a:rPr>
              <a:t>104</a:t>
            </a:r>
            <a:r>
              <a:rPr lang="zh-TW" altLang="en-US" b="1" dirty="0" smtClean="0">
                <a:latin typeface="標楷體" pitchFamily="65" charset="-120"/>
                <a:ea typeface="標楷體" pitchFamily="65" charset="-120"/>
              </a:rPr>
              <a:t>、</a:t>
            </a:r>
            <a:r>
              <a:rPr lang="en-US" altLang="zh-TW" b="1" dirty="0" smtClean="0">
                <a:latin typeface="標楷體" pitchFamily="65" charset="-120"/>
                <a:ea typeface="標楷體" pitchFamily="65" charset="-120"/>
              </a:rPr>
              <a:t>105</a:t>
            </a:r>
            <a:r>
              <a:rPr lang="zh-TW" altLang="en-US" b="1" dirty="0" smtClean="0">
                <a:latin typeface="標楷體" pitchFamily="65" charset="-120"/>
                <a:ea typeface="標楷體" pitchFamily="65" charset="-120"/>
              </a:rPr>
              <a:t>、</a:t>
            </a:r>
            <a:r>
              <a:rPr lang="en-US" altLang="zh-TW" b="1" dirty="0" smtClean="0">
                <a:latin typeface="標楷體" pitchFamily="65" charset="-120"/>
                <a:ea typeface="標楷體" pitchFamily="65" charset="-120"/>
              </a:rPr>
              <a:t>106</a:t>
            </a:r>
            <a:r>
              <a:rPr lang="zh-TW" altLang="en-US" b="1" dirty="0" smtClean="0">
                <a:latin typeface="標楷體" pitchFamily="65" charset="-120"/>
                <a:ea typeface="標楷體" pitchFamily="65" charset="-120"/>
              </a:rPr>
              <a:t>學年度</a:t>
            </a:r>
            <a:endParaRPr lang="en-US" altLang="zh-TW" b="1" dirty="0" smtClean="0">
              <a:latin typeface="標楷體" pitchFamily="65" charset="-120"/>
              <a:ea typeface="標楷體" pitchFamily="65" charset="-120"/>
            </a:endParaRPr>
          </a:p>
        </p:txBody>
      </p:sp>
      <p:sp>
        <p:nvSpPr>
          <p:cNvPr id="42" name="文字方塊 41"/>
          <p:cNvSpPr txBox="1"/>
          <p:nvPr/>
        </p:nvSpPr>
        <p:spPr>
          <a:xfrm>
            <a:off x="421376" y="2831213"/>
            <a:ext cx="1584175" cy="1015663"/>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zh-TW" altLang="en-US" sz="2000" b="1" dirty="0" smtClean="0">
                <a:latin typeface="標楷體" pitchFamily="65" charset="-120"/>
                <a:ea typeface="標楷體" pitchFamily="65" charset="-120"/>
              </a:rPr>
              <a:t>北中南三區五專聯合免試入學</a:t>
            </a:r>
            <a:endParaRPr lang="en-US" altLang="zh-TW" sz="2000" b="1" dirty="0" smtClean="0">
              <a:latin typeface="標楷體" pitchFamily="65" charset="-120"/>
              <a:ea typeface="標楷體" pitchFamily="65" charset="-120"/>
            </a:endParaRPr>
          </a:p>
        </p:txBody>
      </p:sp>
      <p:pic>
        <p:nvPicPr>
          <p:cNvPr id="4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376" y="5682124"/>
            <a:ext cx="1057408" cy="106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雲朵形圖說文字 43"/>
          <p:cNvSpPr/>
          <p:nvPr/>
        </p:nvSpPr>
        <p:spPr bwMode="auto">
          <a:xfrm>
            <a:off x="570715" y="4637312"/>
            <a:ext cx="1955088" cy="1044812"/>
          </a:xfrm>
          <a:prstGeom prst="cloudCallout">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zh-TW" altLang="en-US" sz="1600" b="1" dirty="0">
                <a:solidFill>
                  <a:srgbClr val="FFFF00"/>
                </a:solidFill>
                <a:latin typeface="標楷體" pitchFamily="65" charset="-120"/>
                <a:ea typeface="標楷體" pitchFamily="65" charset="-120"/>
              </a:rPr>
              <a:t>如果王同學</a:t>
            </a:r>
            <a:r>
              <a:rPr lang="zh-TW" altLang="en-US" sz="1600" b="1" dirty="0" smtClean="0">
                <a:solidFill>
                  <a:srgbClr val="FFFF00"/>
                </a:solidFill>
                <a:latin typeface="標楷體" pitchFamily="65" charset="-120"/>
                <a:ea typeface="標楷體" pitchFamily="65" charset="-120"/>
              </a:rPr>
              <a:t>想讀五專</a:t>
            </a:r>
            <a:r>
              <a:rPr lang="zh-TW" altLang="en-US" sz="1600" b="1" dirty="0">
                <a:solidFill>
                  <a:srgbClr val="FFFF00"/>
                </a:solidFill>
                <a:latin typeface="標楷體" pitchFamily="65" charset="-120"/>
                <a:ea typeface="標楷體" pitchFamily="65" charset="-120"/>
              </a:rPr>
              <a:t>學校</a:t>
            </a:r>
            <a:r>
              <a:rPr lang="en-US" altLang="zh-TW" sz="1600" b="1" dirty="0" smtClean="0">
                <a:solidFill>
                  <a:srgbClr val="FFFF00"/>
                </a:solidFill>
                <a:latin typeface="標楷體" pitchFamily="65" charset="-120"/>
                <a:ea typeface="標楷體" pitchFamily="65" charset="-120"/>
              </a:rPr>
              <a:t>?</a:t>
            </a:r>
            <a:endParaRPr lang="zh-TW" altLang="en-US" sz="1600" b="1" dirty="0">
              <a:solidFill>
                <a:srgbClr val="FFFF00"/>
              </a:solidFill>
              <a:latin typeface="標楷體" pitchFamily="65" charset="-120"/>
              <a:ea typeface="標楷體" pitchFamily="65" charset="-120"/>
            </a:endParaRPr>
          </a:p>
          <a:p>
            <a:pPr algn="ctr"/>
            <a:endParaRPr kumimoji="0" lang="zh-TW" altLang="en-US" sz="1600" dirty="0">
              <a:latin typeface="標楷體" panose="03000509000000000000" pitchFamily="65" charset="-120"/>
              <a:ea typeface="標楷體" panose="03000509000000000000" pitchFamily="65" charset="-120"/>
            </a:endParaRPr>
          </a:p>
        </p:txBody>
      </p:sp>
      <p:sp>
        <p:nvSpPr>
          <p:cNvPr id="46" name="文字方塊 45"/>
          <p:cNvSpPr txBox="1"/>
          <p:nvPr/>
        </p:nvSpPr>
        <p:spPr>
          <a:xfrm>
            <a:off x="3203881" y="3929426"/>
            <a:ext cx="1584175" cy="707886"/>
          </a:xfrm>
          <a:prstGeom prst="rect">
            <a:avLst/>
          </a:prstGeom>
          <a:solidFill>
            <a:srgbClr val="FFC000"/>
          </a:solidFill>
          <a:ln w="19050">
            <a:solidFill>
              <a:schemeClr val="tx1"/>
            </a:solidFill>
          </a:ln>
        </p:spPr>
        <p:txBody>
          <a:bodyPr wrap="square" rtlCol="0">
            <a:spAutoFit/>
          </a:bodyPr>
          <a:lstStyle/>
          <a:p>
            <a:pPr algn="ctr"/>
            <a:r>
              <a:rPr lang="en-US" altLang="zh-TW" sz="2000" b="1" dirty="0" smtClean="0">
                <a:latin typeface="標楷體" pitchFamily="65" charset="-120"/>
                <a:ea typeface="標楷體" pitchFamily="65" charset="-120"/>
              </a:rPr>
              <a:t>15</a:t>
            </a:r>
            <a:r>
              <a:rPr lang="zh-TW" altLang="en-US" sz="2000" b="1" dirty="0" smtClean="0">
                <a:latin typeface="標楷體" pitchFamily="65" charset="-120"/>
                <a:ea typeface="標楷體" pitchFamily="65" charset="-120"/>
              </a:rPr>
              <a:t>個就學區免試入學</a:t>
            </a:r>
            <a:endParaRPr lang="en-US" altLang="zh-TW" sz="2000" b="1" dirty="0" smtClean="0">
              <a:latin typeface="標楷體" pitchFamily="65" charset="-120"/>
              <a:ea typeface="標楷體" pitchFamily="65" charset="-120"/>
            </a:endParaRPr>
          </a:p>
        </p:txBody>
      </p:sp>
      <p:sp>
        <p:nvSpPr>
          <p:cNvPr id="47" name="文字方塊 46"/>
          <p:cNvSpPr txBox="1"/>
          <p:nvPr/>
        </p:nvSpPr>
        <p:spPr>
          <a:xfrm>
            <a:off x="3175443" y="2102643"/>
            <a:ext cx="1584175" cy="1015663"/>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zh-TW" altLang="en-US" sz="2000" b="1" dirty="0" smtClean="0">
                <a:latin typeface="標楷體" pitchFamily="65" charset="-120"/>
                <a:ea typeface="標楷體" pitchFamily="65" charset="-120"/>
              </a:rPr>
              <a:t>北中南三區五專聯合免試入學</a:t>
            </a:r>
            <a:endParaRPr lang="en-US" altLang="zh-TW" sz="2000" b="1" dirty="0" smtClean="0">
              <a:latin typeface="標楷體" pitchFamily="65" charset="-120"/>
              <a:ea typeface="標楷體" pitchFamily="65" charset="-120"/>
            </a:endParaRPr>
          </a:p>
        </p:txBody>
      </p:sp>
      <p:sp>
        <p:nvSpPr>
          <p:cNvPr id="48" name="文字方塊 47"/>
          <p:cNvSpPr txBox="1"/>
          <p:nvPr/>
        </p:nvSpPr>
        <p:spPr>
          <a:xfrm>
            <a:off x="841124" y="3886902"/>
            <a:ext cx="646331" cy="369332"/>
          </a:xfrm>
          <a:prstGeom prst="rect">
            <a:avLst/>
          </a:prstGeom>
          <a:noFill/>
        </p:spPr>
        <p:txBody>
          <a:bodyPr wrap="none" rtlCol="0">
            <a:spAutoFit/>
          </a:bodyPr>
          <a:lstStyle/>
          <a:p>
            <a:r>
              <a:rPr lang="en-US" altLang="zh-TW" b="1" dirty="0" smtClean="0">
                <a:solidFill>
                  <a:srgbClr val="FF0000"/>
                </a:solidFill>
                <a:latin typeface="標楷體" panose="03000509000000000000" pitchFamily="65" charset="-120"/>
                <a:ea typeface="標楷體" panose="03000509000000000000" pitchFamily="65" charset="-120"/>
              </a:rPr>
              <a:t>100%</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49" name="文字方塊 48"/>
          <p:cNvSpPr txBox="1"/>
          <p:nvPr/>
        </p:nvSpPr>
        <p:spPr>
          <a:xfrm>
            <a:off x="3219353" y="4655483"/>
            <a:ext cx="1685077" cy="369332"/>
          </a:xfrm>
          <a:prstGeom prst="rect">
            <a:avLst/>
          </a:prstGeom>
          <a:noFill/>
        </p:spPr>
        <p:txBody>
          <a:bodyPr wrap="none" rtlCol="0">
            <a:spAutoFit/>
          </a:bodyPr>
          <a:lstStyle/>
          <a:p>
            <a:r>
              <a:rPr lang="en-US" altLang="zh-TW" b="1" dirty="0" smtClean="0">
                <a:solidFill>
                  <a:srgbClr val="FF66FF"/>
                </a:solidFill>
                <a:latin typeface="標楷體" panose="03000509000000000000" pitchFamily="65" charset="-120"/>
                <a:ea typeface="標楷體" panose="03000509000000000000" pitchFamily="65" charset="-120"/>
              </a:rPr>
              <a:t>35%</a:t>
            </a:r>
            <a:r>
              <a:rPr lang="zh-TW" altLang="en-US" b="1" dirty="0" smtClean="0">
                <a:solidFill>
                  <a:srgbClr val="FF66FF"/>
                </a:solidFill>
                <a:latin typeface="標楷體" panose="03000509000000000000" pitchFamily="65" charset="-120"/>
                <a:ea typeface="標楷體" panose="03000509000000000000" pitchFamily="65" charset="-120"/>
              </a:rPr>
              <a:t>、</a:t>
            </a:r>
            <a:r>
              <a:rPr lang="en-US" altLang="zh-TW" b="1" dirty="0" smtClean="0">
                <a:solidFill>
                  <a:srgbClr val="FF66FF"/>
                </a:solidFill>
                <a:latin typeface="標楷體" panose="03000509000000000000" pitchFamily="65" charset="-120"/>
                <a:ea typeface="標楷體" panose="03000509000000000000" pitchFamily="65" charset="-120"/>
              </a:rPr>
              <a:t>30%</a:t>
            </a:r>
            <a:r>
              <a:rPr lang="zh-TW" altLang="en-US" b="1" dirty="0" smtClean="0">
                <a:solidFill>
                  <a:srgbClr val="FF66FF"/>
                </a:solidFill>
                <a:latin typeface="標楷體" panose="03000509000000000000" pitchFamily="65" charset="-120"/>
                <a:ea typeface="標楷體" panose="03000509000000000000" pitchFamily="65" charset="-120"/>
              </a:rPr>
              <a:t>、</a:t>
            </a:r>
            <a:r>
              <a:rPr lang="en-US" altLang="zh-TW" b="1" dirty="0" smtClean="0">
                <a:solidFill>
                  <a:srgbClr val="FF66FF"/>
                </a:solidFill>
                <a:latin typeface="標楷體" panose="03000509000000000000" pitchFamily="65" charset="-120"/>
                <a:ea typeface="標楷體" panose="03000509000000000000" pitchFamily="65" charset="-120"/>
              </a:rPr>
              <a:t>20%</a:t>
            </a:r>
            <a:endParaRPr lang="zh-TW" altLang="en-US" b="1" dirty="0">
              <a:solidFill>
                <a:srgbClr val="FF66FF"/>
              </a:solidFill>
              <a:latin typeface="標楷體" panose="03000509000000000000" pitchFamily="65" charset="-120"/>
              <a:ea typeface="標楷體" panose="03000509000000000000" pitchFamily="65" charset="-120"/>
            </a:endParaRPr>
          </a:p>
        </p:txBody>
      </p:sp>
      <p:cxnSp>
        <p:nvCxnSpPr>
          <p:cNvPr id="53" name="直線單箭頭接點 52"/>
          <p:cNvCxnSpPr>
            <a:stCxn id="42" idx="3"/>
            <a:endCxn id="47" idx="1"/>
          </p:cNvCxnSpPr>
          <p:nvPr/>
        </p:nvCxnSpPr>
        <p:spPr bwMode="auto">
          <a:xfrm flipV="1">
            <a:off x="2005551" y="2610475"/>
            <a:ext cx="1169892" cy="72857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單箭頭接點 53"/>
          <p:cNvCxnSpPr>
            <a:stCxn id="42" idx="3"/>
            <a:endCxn id="46" idx="1"/>
          </p:cNvCxnSpPr>
          <p:nvPr/>
        </p:nvCxnSpPr>
        <p:spPr bwMode="auto">
          <a:xfrm>
            <a:off x="2005551" y="3339045"/>
            <a:ext cx="1198330" cy="944324"/>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單箭頭接點 54"/>
          <p:cNvCxnSpPr>
            <a:stCxn id="47" idx="3"/>
            <a:endCxn id="83" idx="1"/>
          </p:cNvCxnSpPr>
          <p:nvPr/>
        </p:nvCxnSpPr>
        <p:spPr bwMode="auto">
          <a:xfrm>
            <a:off x="4759618" y="2610475"/>
            <a:ext cx="1420131" cy="10342"/>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單箭頭接點 80"/>
          <p:cNvCxnSpPr>
            <a:stCxn id="46" idx="3"/>
            <a:endCxn id="83" idx="1"/>
          </p:cNvCxnSpPr>
          <p:nvPr/>
        </p:nvCxnSpPr>
        <p:spPr bwMode="auto">
          <a:xfrm flipV="1">
            <a:off x="4788056" y="2620817"/>
            <a:ext cx="1391693" cy="1662552"/>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文字方塊 82"/>
          <p:cNvSpPr txBox="1"/>
          <p:nvPr/>
        </p:nvSpPr>
        <p:spPr>
          <a:xfrm>
            <a:off x="6179749" y="2266874"/>
            <a:ext cx="1584175" cy="707886"/>
          </a:xfrm>
          <a:prstGeom prst="rect">
            <a:avLst/>
          </a:prstGeom>
          <a:solidFill>
            <a:srgbClr val="60F159"/>
          </a:solidFill>
          <a:ln w="19050">
            <a:solidFill>
              <a:schemeClr val="tx1"/>
            </a:solidFill>
          </a:ln>
        </p:spPr>
        <p:txBody>
          <a:bodyPr wrap="square" rtlCol="0">
            <a:spAutoFit/>
          </a:bodyPr>
          <a:lstStyle/>
          <a:p>
            <a:pPr algn="ctr"/>
            <a:r>
              <a:rPr lang="zh-TW" altLang="en-US" sz="2000" b="1" dirty="0">
                <a:latin typeface="標楷體" pitchFamily="65" charset="-120"/>
                <a:ea typeface="標楷體" pitchFamily="65" charset="-120"/>
              </a:rPr>
              <a:t>全國</a:t>
            </a:r>
            <a:r>
              <a:rPr lang="zh-TW" altLang="en-US" sz="2000" b="1" dirty="0" smtClean="0">
                <a:latin typeface="標楷體" pitchFamily="65" charset="-120"/>
                <a:ea typeface="標楷體" pitchFamily="65" charset="-120"/>
              </a:rPr>
              <a:t>五專優先免試入學</a:t>
            </a:r>
            <a:endParaRPr lang="en-US" altLang="zh-TW" sz="2000" b="1" dirty="0" smtClean="0">
              <a:latin typeface="標楷體" pitchFamily="65" charset="-120"/>
              <a:ea typeface="標楷體" pitchFamily="65" charset="-120"/>
            </a:endParaRPr>
          </a:p>
        </p:txBody>
      </p:sp>
      <p:sp>
        <p:nvSpPr>
          <p:cNvPr id="84" name="文字方塊 83"/>
          <p:cNvSpPr txBox="1"/>
          <p:nvPr/>
        </p:nvSpPr>
        <p:spPr>
          <a:xfrm>
            <a:off x="6179749" y="3660762"/>
            <a:ext cx="1584175" cy="1015663"/>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zh-TW" altLang="en-US" sz="2000" b="1" dirty="0" smtClean="0">
                <a:latin typeface="標楷體" pitchFamily="65" charset="-120"/>
                <a:ea typeface="標楷體" pitchFamily="65" charset="-120"/>
              </a:rPr>
              <a:t>北中南三區五專聯合免試入學</a:t>
            </a:r>
            <a:endParaRPr lang="en-US" altLang="zh-TW" sz="2000" b="1" dirty="0" smtClean="0">
              <a:latin typeface="標楷體" pitchFamily="65" charset="-120"/>
              <a:ea typeface="標楷體" pitchFamily="65" charset="-120"/>
            </a:endParaRPr>
          </a:p>
        </p:txBody>
      </p:sp>
      <p:sp>
        <p:nvSpPr>
          <p:cNvPr id="85" name="文字方塊 84"/>
          <p:cNvSpPr txBox="1"/>
          <p:nvPr/>
        </p:nvSpPr>
        <p:spPr>
          <a:xfrm>
            <a:off x="7825547" y="2417127"/>
            <a:ext cx="530915" cy="369332"/>
          </a:xfrm>
          <a:prstGeom prst="rect">
            <a:avLst/>
          </a:prstGeom>
          <a:noFill/>
        </p:spPr>
        <p:txBody>
          <a:bodyPr wrap="none" rtlCol="0">
            <a:spAutoFit/>
          </a:bodyPr>
          <a:lstStyle/>
          <a:p>
            <a:r>
              <a:rPr lang="en-US" altLang="zh-TW" b="1" dirty="0" smtClean="0">
                <a:solidFill>
                  <a:srgbClr val="FF0000"/>
                </a:solidFill>
                <a:latin typeface="標楷體" panose="03000509000000000000" pitchFamily="65" charset="-120"/>
                <a:ea typeface="標楷體" panose="03000509000000000000" pitchFamily="65" charset="-120"/>
              </a:rPr>
              <a:t>30%</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86" name="文字方塊 85"/>
          <p:cNvSpPr txBox="1"/>
          <p:nvPr/>
        </p:nvSpPr>
        <p:spPr>
          <a:xfrm>
            <a:off x="7851278" y="3983928"/>
            <a:ext cx="530915" cy="369332"/>
          </a:xfrm>
          <a:prstGeom prst="rect">
            <a:avLst/>
          </a:prstGeom>
          <a:noFill/>
        </p:spPr>
        <p:txBody>
          <a:bodyPr wrap="none" rtlCol="0">
            <a:spAutoFit/>
          </a:bodyPr>
          <a:lstStyle/>
          <a:p>
            <a:r>
              <a:rPr lang="en-US" altLang="zh-TW" b="1" dirty="0" smtClean="0">
                <a:solidFill>
                  <a:srgbClr val="FF0000"/>
                </a:solidFill>
                <a:latin typeface="標楷體" panose="03000509000000000000" pitchFamily="65" charset="-120"/>
                <a:ea typeface="標楷體" panose="03000509000000000000" pitchFamily="65" charset="-120"/>
              </a:rPr>
              <a:t>70%</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87" name="文字方塊 86"/>
          <p:cNvSpPr txBox="1"/>
          <p:nvPr/>
        </p:nvSpPr>
        <p:spPr>
          <a:xfrm>
            <a:off x="6446755" y="1136524"/>
            <a:ext cx="1223412" cy="369332"/>
          </a:xfrm>
          <a:prstGeom prst="rect">
            <a:avLst/>
          </a:prstGeom>
          <a:noFill/>
        </p:spPr>
        <p:txBody>
          <a:bodyPr wrap="none" rtlCol="0">
            <a:spAutoFit/>
          </a:bodyPr>
          <a:lstStyle/>
          <a:p>
            <a:r>
              <a:rPr lang="en-US" altLang="zh-TW" b="1" dirty="0" smtClean="0">
                <a:latin typeface="標楷體" pitchFamily="65" charset="-120"/>
                <a:ea typeface="標楷體" pitchFamily="65" charset="-120"/>
              </a:rPr>
              <a:t>107</a:t>
            </a:r>
            <a:r>
              <a:rPr lang="zh-TW" altLang="en-US" b="1" dirty="0" smtClean="0">
                <a:latin typeface="標楷體" pitchFamily="65" charset="-120"/>
                <a:ea typeface="標楷體" pitchFamily="65" charset="-120"/>
              </a:rPr>
              <a:t>學年度</a:t>
            </a:r>
            <a:endParaRPr lang="en-US" altLang="zh-TW" b="1" dirty="0" smtClean="0">
              <a:latin typeface="標楷體" pitchFamily="65" charset="-120"/>
              <a:ea typeface="標楷體" pitchFamily="65" charset="-120"/>
            </a:endParaRPr>
          </a:p>
        </p:txBody>
      </p:sp>
      <p:sp>
        <p:nvSpPr>
          <p:cNvPr id="88" name="文字方塊 87"/>
          <p:cNvSpPr txBox="1"/>
          <p:nvPr/>
        </p:nvSpPr>
        <p:spPr>
          <a:xfrm>
            <a:off x="253142" y="2417127"/>
            <a:ext cx="2031325" cy="369332"/>
          </a:xfrm>
          <a:prstGeom prst="rect">
            <a:avLst/>
          </a:prstGeom>
          <a:noFill/>
        </p:spPr>
        <p:txBody>
          <a:bodyPr wrap="non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現場登記分發報到</a:t>
            </a:r>
            <a:endParaRPr lang="zh-TW" altLang="en-US" b="1" dirty="0">
              <a:solidFill>
                <a:srgbClr val="FF0000"/>
              </a:solidFill>
              <a:latin typeface="標楷體" panose="03000509000000000000" pitchFamily="65" charset="-120"/>
              <a:ea typeface="標楷體" panose="03000509000000000000" pitchFamily="65" charset="-120"/>
            </a:endParaRPr>
          </a:p>
        </p:txBody>
      </p:sp>
      <p:cxnSp>
        <p:nvCxnSpPr>
          <p:cNvPr id="89" name="直線單箭頭接點 88"/>
          <p:cNvCxnSpPr>
            <a:stCxn id="83" idx="2"/>
            <a:endCxn id="84" idx="0"/>
          </p:cNvCxnSpPr>
          <p:nvPr/>
        </p:nvCxnSpPr>
        <p:spPr bwMode="auto">
          <a:xfrm>
            <a:off x="6971837" y="2974760"/>
            <a:ext cx="0" cy="686002"/>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接點 89"/>
          <p:cNvCxnSpPr/>
          <p:nvPr/>
        </p:nvCxnSpPr>
        <p:spPr bwMode="auto">
          <a:xfrm>
            <a:off x="2532691" y="926257"/>
            <a:ext cx="95093" cy="5455071"/>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接點 90"/>
          <p:cNvCxnSpPr/>
          <p:nvPr/>
        </p:nvCxnSpPr>
        <p:spPr bwMode="auto">
          <a:xfrm>
            <a:off x="5652120" y="954123"/>
            <a:ext cx="95093" cy="5455071"/>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文字方塊 91"/>
          <p:cNvSpPr txBox="1"/>
          <p:nvPr/>
        </p:nvSpPr>
        <p:spPr>
          <a:xfrm>
            <a:off x="2984833" y="1733311"/>
            <a:ext cx="2031325" cy="369332"/>
          </a:xfrm>
          <a:prstGeom prst="rect">
            <a:avLst/>
          </a:prstGeom>
          <a:noFill/>
        </p:spPr>
        <p:txBody>
          <a:bodyPr wrap="non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現場登記分發報到</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93" name="文字方塊 92"/>
          <p:cNvSpPr txBox="1"/>
          <p:nvPr/>
        </p:nvSpPr>
        <p:spPr>
          <a:xfrm>
            <a:off x="3187456" y="3560094"/>
            <a:ext cx="1569660" cy="369332"/>
          </a:xfrm>
          <a:prstGeom prst="rect">
            <a:avLst/>
          </a:prstGeom>
          <a:no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電腦</a:t>
            </a:r>
            <a:r>
              <a:rPr lang="zh-TW" altLang="en-US" b="1" dirty="0" smtClean="0">
                <a:solidFill>
                  <a:srgbClr val="FF0000"/>
                </a:solidFill>
                <a:latin typeface="標楷體" panose="03000509000000000000" pitchFamily="65" charset="-120"/>
                <a:ea typeface="標楷體" panose="03000509000000000000" pitchFamily="65" charset="-120"/>
              </a:rPr>
              <a:t>分發報到</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94" name="文字方塊 93"/>
          <p:cNvSpPr txBox="1"/>
          <p:nvPr/>
        </p:nvSpPr>
        <p:spPr>
          <a:xfrm>
            <a:off x="6204134" y="1917977"/>
            <a:ext cx="1569660" cy="369332"/>
          </a:xfrm>
          <a:prstGeom prst="rect">
            <a:avLst/>
          </a:prstGeom>
          <a:no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電腦</a:t>
            </a:r>
            <a:r>
              <a:rPr lang="zh-TW" altLang="en-US" b="1" dirty="0" smtClean="0">
                <a:solidFill>
                  <a:srgbClr val="FF0000"/>
                </a:solidFill>
                <a:latin typeface="標楷體" panose="03000509000000000000" pitchFamily="65" charset="-120"/>
                <a:ea typeface="標楷體" panose="03000509000000000000" pitchFamily="65" charset="-120"/>
              </a:rPr>
              <a:t>分發報到</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95" name="文字方塊 94"/>
          <p:cNvSpPr txBox="1"/>
          <p:nvPr/>
        </p:nvSpPr>
        <p:spPr>
          <a:xfrm>
            <a:off x="6110711" y="4713354"/>
            <a:ext cx="2031325" cy="369332"/>
          </a:xfrm>
          <a:prstGeom prst="rect">
            <a:avLst/>
          </a:prstGeom>
          <a:noFill/>
        </p:spPr>
        <p:txBody>
          <a:bodyPr wrap="non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現場登記分發報到</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96" name="文字方塊 95"/>
          <p:cNvSpPr txBox="1"/>
          <p:nvPr/>
        </p:nvSpPr>
        <p:spPr>
          <a:xfrm>
            <a:off x="3175443" y="3133095"/>
            <a:ext cx="1685077" cy="369332"/>
          </a:xfrm>
          <a:prstGeom prst="rect">
            <a:avLst/>
          </a:prstGeom>
          <a:noFill/>
        </p:spPr>
        <p:txBody>
          <a:bodyPr wrap="none" rtlCol="0">
            <a:spAutoFit/>
          </a:bodyPr>
          <a:lstStyle/>
          <a:p>
            <a:r>
              <a:rPr lang="en-US" altLang="zh-TW" b="1" dirty="0">
                <a:solidFill>
                  <a:srgbClr val="002060"/>
                </a:solidFill>
                <a:latin typeface="標楷體" panose="03000509000000000000" pitchFamily="65" charset="-120"/>
                <a:ea typeface="標楷體" panose="03000509000000000000" pitchFamily="65" charset="-120"/>
              </a:rPr>
              <a:t>6</a:t>
            </a:r>
            <a:r>
              <a:rPr lang="en-US" altLang="zh-TW" b="1" dirty="0" smtClean="0">
                <a:solidFill>
                  <a:srgbClr val="002060"/>
                </a:solidFill>
                <a:latin typeface="標楷體" panose="03000509000000000000" pitchFamily="65" charset="-120"/>
                <a:ea typeface="標楷體" panose="03000509000000000000" pitchFamily="65" charset="-120"/>
              </a:rPr>
              <a:t>5%</a:t>
            </a:r>
            <a:r>
              <a:rPr lang="zh-TW" altLang="en-US" b="1" dirty="0" smtClean="0">
                <a:solidFill>
                  <a:srgbClr val="002060"/>
                </a:solidFill>
                <a:latin typeface="標楷體" panose="03000509000000000000" pitchFamily="65" charset="-120"/>
                <a:ea typeface="標楷體" panose="03000509000000000000" pitchFamily="65" charset="-120"/>
              </a:rPr>
              <a:t>、</a:t>
            </a:r>
            <a:r>
              <a:rPr lang="en-US" altLang="zh-TW" b="1" dirty="0">
                <a:solidFill>
                  <a:srgbClr val="002060"/>
                </a:solidFill>
                <a:latin typeface="標楷體" panose="03000509000000000000" pitchFamily="65" charset="-120"/>
                <a:ea typeface="標楷體" panose="03000509000000000000" pitchFamily="65" charset="-120"/>
              </a:rPr>
              <a:t>7</a:t>
            </a:r>
            <a:r>
              <a:rPr lang="en-US" altLang="zh-TW" b="1" dirty="0" smtClean="0">
                <a:solidFill>
                  <a:srgbClr val="002060"/>
                </a:solidFill>
                <a:latin typeface="標楷體" panose="03000509000000000000" pitchFamily="65" charset="-120"/>
                <a:ea typeface="標楷體" panose="03000509000000000000" pitchFamily="65" charset="-120"/>
              </a:rPr>
              <a:t>0%</a:t>
            </a:r>
            <a:r>
              <a:rPr lang="zh-TW" altLang="en-US" b="1" dirty="0" smtClean="0">
                <a:solidFill>
                  <a:srgbClr val="002060"/>
                </a:solidFill>
                <a:latin typeface="標楷體" panose="03000509000000000000" pitchFamily="65" charset="-120"/>
                <a:ea typeface="標楷體" panose="03000509000000000000" pitchFamily="65" charset="-120"/>
              </a:rPr>
              <a:t>、</a:t>
            </a:r>
            <a:r>
              <a:rPr lang="en-US" altLang="zh-TW" b="1" dirty="0">
                <a:solidFill>
                  <a:srgbClr val="002060"/>
                </a:solidFill>
                <a:latin typeface="標楷體" panose="03000509000000000000" pitchFamily="65" charset="-120"/>
                <a:ea typeface="標楷體" panose="03000509000000000000" pitchFamily="65" charset="-120"/>
              </a:rPr>
              <a:t>8</a:t>
            </a:r>
            <a:r>
              <a:rPr lang="en-US" altLang="zh-TW" b="1" dirty="0" smtClean="0">
                <a:solidFill>
                  <a:srgbClr val="002060"/>
                </a:solidFill>
                <a:latin typeface="標楷體" panose="03000509000000000000" pitchFamily="65" charset="-120"/>
                <a:ea typeface="標楷體" panose="03000509000000000000" pitchFamily="65" charset="-120"/>
              </a:rPr>
              <a:t>0%</a:t>
            </a:r>
            <a:endParaRPr lang="zh-TW" altLang="en-US" b="1" dirty="0">
              <a:solidFill>
                <a:srgbClr val="002060"/>
              </a:solidFill>
              <a:latin typeface="標楷體" panose="03000509000000000000" pitchFamily="65" charset="-120"/>
              <a:ea typeface="標楷體" panose="03000509000000000000" pitchFamily="65" charset="-120"/>
            </a:endParaRPr>
          </a:p>
        </p:txBody>
      </p:sp>
      <p:sp>
        <p:nvSpPr>
          <p:cNvPr id="97" name="文字方塊 96"/>
          <p:cNvSpPr txBox="1"/>
          <p:nvPr/>
        </p:nvSpPr>
        <p:spPr>
          <a:xfrm>
            <a:off x="3021376" y="5358958"/>
            <a:ext cx="2375983" cy="646331"/>
          </a:xfrm>
          <a:prstGeom prst="rect">
            <a:avLst/>
          </a:prstGeom>
          <a:noFill/>
        </p:spPr>
        <p:txBody>
          <a:bodyPr wrap="square" rtlCol="0">
            <a:spAutoFit/>
          </a:bodyPr>
          <a:lstStyle/>
          <a:p>
            <a:r>
              <a:rPr lang="zh-TW" altLang="en-US" b="1" dirty="0" smtClean="0">
                <a:solidFill>
                  <a:srgbClr val="FF0000"/>
                </a:solidFill>
                <a:latin typeface="標楷體" pitchFamily="65" charset="-120"/>
                <a:ea typeface="標楷體" pitchFamily="65" charset="-120"/>
              </a:rPr>
              <a:t>失敗原因</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報到時間太接近、學生流失嚴重</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0557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circle(in)">
                                      <p:cBhvr>
                                        <p:cTn id="10" dur="2000"/>
                                        <p:tgtEl>
                                          <p:spTgt spid="4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ircle(in)">
                                      <p:cBhvr>
                                        <p:cTn id="13" dur="2000"/>
                                        <p:tgtEl>
                                          <p:spTgt spid="4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circle(in)">
                                      <p:cBhvr>
                                        <p:cTn id="16" dur="20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heel(1)">
                                      <p:cBhvr>
                                        <p:cTn id="21" dur="2000"/>
                                        <p:tgtEl>
                                          <p:spTgt spid="53"/>
                                        </p:tgtEl>
                                      </p:cBhvr>
                                    </p:animEffect>
                                  </p:childTnLst>
                                </p:cTn>
                              </p:par>
                              <p:par>
                                <p:cTn id="22" presetID="21" presetClass="entr" presetSubtype="1"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heel(1)">
                                      <p:cBhvr>
                                        <p:cTn id="24" dur="2000"/>
                                        <p:tgtEl>
                                          <p:spTgt spid="5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2000"/>
                                        <p:tgtEl>
                                          <p:spTgt spid="4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heel(1)">
                                      <p:cBhvr>
                                        <p:cTn id="30" dur="2000"/>
                                        <p:tgtEl>
                                          <p:spTgt spid="4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heel(1)">
                                      <p:cBhvr>
                                        <p:cTn id="33" dur="2000"/>
                                        <p:tgtEl>
                                          <p:spTgt spid="4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heel(1)">
                                      <p:cBhvr>
                                        <p:cTn id="36" dur="2000"/>
                                        <p:tgtEl>
                                          <p:spTgt spid="4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circle(in)">
                                      <p:cBhvr>
                                        <p:cTn id="39" dur="2000"/>
                                        <p:tgtEl>
                                          <p:spTgt spid="9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circle(in)">
                                      <p:cBhvr>
                                        <p:cTn id="42" dur="2000"/>
                                        <p:tgtEl>
                                          <p:spTgt spid="9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wheel(1)">
                                      <p:cBhvr>
                                        <p:cTn id="45" dur="2000"/>
                                        <p:tgtEl>
                                          <p:spTgt spid="9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heel(1)">
                                      <p:cBhvr>
                                        <p:cTn id="48" dur="20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circle(in)">
                                      <p:cBhvr>
                                        <p:cTn id="53" dur="2000"/>
                                        <p:tgtEl>
                                          <p:spTgt spid="8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circle(in)">
                                      <p:cBhvr>
                                        <p:cTn id="56" dur="2000"/>
                                        <p:tgtEl>
                                          <p:spTgt spid="8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circle(in)">
                                      <p:cBhvr>
                                        <p:cTn id="59" dur="2000"/>
                                        <p:tgtEl>
                                          <p:spTgt spid="83"/>
                                        </p:tgtEl>
                                      </p:cBhvr>
                                    </p:animEffect>
                                  </p:childTnLst>
                                </p:cTn>
                              </p:par>
                              <p:par>
                                <p:cTn id="60" presetID="22" presetClass="entr" presetSubtype="4"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down)">
                                      <p:cBhvr>
                                        <p:cTn id="62" dur="500"/>
                                        <p:tgtEl>
                                          <p:spTgt spid="55"/>
                                        </p:tgtEl>
                                      </p:cBhvr>
                                    </p:animEffect>
                                  </p:childTnLst>
                                </p:cTn>
                              </p:par>
                              <p:par>
                                <p:cTn id="63" presetID="22" presetClass="entr" presetSubtype="4"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down)">
                                      <p:cBhvr>
                                        <p:cTn id="65" dur="500"/>
                                        <p:tgtEl>
                                          <p:spTgt spid="8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500"/>
                                        <p:tgtEl>
                                          <p:spTgt spid="84"/>
                                        </p:tgtEl>
                                      </p:cBhvr>
                                    </p:animEffect>
                                  </p:childTnLst>
                                </p:cTn>
                              </p:par>
                              <p:par>
                                <p:cTn id="69" presetID="22" presetClass="entr" presetSubtype="4"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wipe(down)">
                                      <p:cBhvr>
                                        <p:cTn id="71" dur="500"/>
                                        <p:tgtEl>
                                          <p:spTgt spid="89"/>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circle(in)">
                                      <p:cBhvr>
                                        <p:cTn id="74" dur="2000"/>
                                        <p:tgtEl>
                                          <p:spTgt spid="94"/>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circle(in)">
                                      <p:cBhvr>
                                        <p:cTn id="77" dur="2000"/>
                                        <p:tgtEl>
                                          <p:spTgt spid="9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P spid="46" grpId="0" animBg="1"/>
      <p:bldP spid="47" grpId="0" animBg="1"/>
      <p:bldP spid="48" grpId="0"/>
      <p:bldP spid="49" grpId="0"/>
      <p:bldP spid="83" grpId="0" animBg="1"/>
      <p:bldP spid="84" grpId="0" animBg="1"/>
      <p:bldP spid="85" grpId="0"/>
      <p:bldP spid="86" grpId="0"/>
      <p:bldP spid="87" grpId="0"/>
      <p:bldP spid="88" grpId="0"/>
      <p:bldP spid="92" grpId="0"/>
      <p:bldP spid="93" grpId="0"/>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579568" cy="487363"/>
          </a:xfrm>
        </p:spPr>
        <p:txBody>
          <a:bodyPr/>
          <a:lstStyle/>
          <a:p>
            <a:r>
              <a:rPr lang="en-US" altLang="zh-TW" sz="4000" b="1" dirty="0">
                <a:solidFill>
                  <a:schemeClr val="tx1"/>
                </a:solidFill>
                <a:latin typeface="標楷體" pitchFamily="65" charset="-120"/>
                <a:ea typeface="標楷體" pitchFamily="65" charset="-120"/>
              </a:rPr>
              <a:t>107</a:t>
            </a:r>
            <a:r>
              <a:rPr lang="zh-TW" altLang="en-US" sz="4000" b="1" dirty="0">
                <a:solidFill>
                  <a:schemeClr val="tx1"/>
                </a:solidFill>
                <a:latin typeface="標楷體" pitchFamily="65" charset="-120"/>
                <a:ea typeface="標楷體" pitchFamily="65" charset="-120"/>
              </a:rPr>
              <a:t>學年度五專免試入學制度</a:t>
            </a:r>
            <a:r>
              <a:rPr lang="zh-TW" altLang="en-US" sz="4000" b="1" dirty="0" smtClean="0">
                <a:solidFill>
                  <a:schemeClr val="tx1"/>
                </a:solidFill>
                <a:latin typeface="標楷體" pitchFamily="65" charset="-120"/>
                <a:ea typeface="標楷體" pitchFamily="65" charset="-120"/>
              </a:rPr>
              <a:t>介紹</a:t>
            </a:r>
            <a:endParaRPr lang="zh-TW" altLang="en-US" sz="4000" b="1" dirty="0">
              <a:solidFill>
                <a:schemeClr val="tx1"/>
              </a:solidFill>
              <a:latin typeface="標楷體" pitchFamily="65" charset="-120"/>
              <a:ea typeface="標楷體" pitchFamily="65" charset="-120"/>
            </a:endParaRPr>
          </a:p>
        </p:txBody>
      </p:sp>
      <p:sp>
        <p:nvSpPr>
          <p:cNvPr id="4" name="投影片編號版面配置區 4"/>
          <p:cNvSpPr>
            <a:spLocks noGrp="1"/>
          </p:cNvSpPr>
          <p:nvPr>
            <p:ph type="sldNum" sz="quarter" idx="12"/>
          </p:nvPr>
        </p:nvSpPr>
        <p:spPr>
          <a:xfrm>
            <a:off x="-101600" y="6483350"/>
            <a:ext cx="508000" cy="476250"/>
          </a:xfrm>
        </p:spPr>
        <p:txBody>
          <a:bodyPr/>
          <a:lstStyle/>
          <a:p>
            <a:fld id="{27962466-623A-4337-BA90-97ECE84FA81B}" type="slidenum">
              <a:rPr lang="ko-KR" altLang="en-US"/>
              <a:pPr/>
              <a:t>9</a:t>
            </a:fld>
            <a:endParaRPr lang="en-US" altLang="ko-K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2950" y="900113"/>
            <a:ext cx="7656513"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6732240" y="2852936"/>
            <a:ext cx="2016224" cy="1477328"/>
          </a:xfrm>
          <a:prstGeom prst="rect">
            <a:avLst/>
          </a:prstGeom>
          <a:noFill/>
        </p:spPr>
        <p:txBody>
          <a:bodyPr wrap="square" rtlCol="0">
            <a:spAutoFit/>
          </a:bodyPr>
          <a:lstStyle/>
          <a:p>
            <a:pPr algn="just"/>
            <a:r>
              <a:rPr lang="en-US" altLang="zh-TW" dirty="0" smtClean="0">
                <a:latin typeface="標楷體" pitchFamily="65" charset="-120"/>
                <a:ea typeface="標楷體" pitchFamily="65" charset="-120"/>
              </a:rPr>
              <a:t>107</a:t>
            </a:r>
            <a:r>
              <a:rPr lang="zh-TW" altLang="en-US" dirty="0" smtClean="0">
                <a:latin typeface="標楷體" pitchFamily="65" charset="-120"/>
                <a:ea typeface="標楷體" pitchFamily="65" charset="-120"/>
              </a:rPr>
              <a:t>學年度全國共有</a:t>
            </a:r>
            <a:r>
              <a:rPr lang="en-US" altLang="zh-TW" dirty="0" smtClean="0">
                <a:latin typeface="標楷體" pitchFamily="65" charset="-120"/>
                <a:ea typeface="標楷體" pitchFamily="65" charset="-120"/>
              </a:rPr>
              <a:t>46</a:t>
            </a:r>
            <a:r>
              <a:rPr lang="zh-TW" altLang="en-US" dirty="0" smtClean="0">
                <a:latin typeface="標楷體" pitchFamily="65" charset="-120"/>
                <a:ea typeface="標楷體" pitchFamily="65" charset="-120"/>
              </a:rPr>
              <a:t>所大專校院、</a:t>
            </a:r>
            <a:r>
              <a:rPr lang="en-US" altLang="zh-TW" dirty="0" smtClean="0">
                <a:latin typeface="標楷體" pitchFamily="65" charset="-120"/>
                <a:ea typeface="標楷體" pitchFamily="65" charset="-120"/>
              </a:rPr>
              <a:t>219</a:t>
            </a:r>
            <a:r>
              <a:rPr lang="zh-TW" altLang="en-US" dirty="0">
                <a:latin typeface="標楷體" pitchFamily="65" charset="-120"/>
                <a:ea typeface="標楷體" pitchFamily="65" charset="-120"/>
              </a:rPr>
              <a:t>個</a:t>
            </a:r>
            <a:r>
              <a:rPr lang="zh-TW" altLang="en-US" dirty="0" smtClean="0">
                <a:latin typeface="標楷體" pitchFamily="65" charset="-120"/>
                <a:ea typeface="標楷體" pitchFamily="65" charset="-120"/>
              </a:rPr>
              <a:t>科別，提供近</a:t>
            </a:r>
            <a:r>
              <a:rPr lang="en-US" altLang="zh-TW" dirty="0" smtClean="0">
                <a:latin typeface="標楷體" pitchFamily="65" charset="-120"/>
                <a:ea typeface="標楷體" pitchFamily="65" charset="-120"/>
              </a:rPr>
              <a:t>18,000</a:t>
            </a:r>
            <a:r>
              <a:rPr lang="zh-TW" altLang="en-US" dirty="0" smtClean="0">
                <a:latin typeface="標楷體" pitchFamily="65" charset="-120"/>
                <a:ea typeface="標楷體" pitchFamily="65" charset="-120"/>
              </a:rPr>
              <a:t>個五專招生名額</a:t>
            </a:r>
            <a:endParaRPr lang="zh-TW" altLang="en-US" dirty="0">
              <a:latin typeface="標楷體" pitchFamily="65" charset="-120"/>
              <a:ea typeface="標楷體" pitchFamily="65" charset="-120"/>
            </a:endParaRPr>
          </a:p>
        </p:txBody>
      </p:sp>
      <p:sp>
        <p:nvSpPr>
          <p:cNvPr id="7" name="文字方塊 6"/>
          <p:cNvSpPr txBox="1"/>
          <p:nvPr/>
        </p:nvSpPr>
        <p:spPr>
          <a:xfrm>
            <a:off x="4536731" y="940078"/>
            <a:ext cx="648072" cy="461665"/>
          </a:xfrm>
          <a:prstGeom prst="rect">
            <a:avLst/>
          </a:prstGeom>
          <a:noFill/>
        </p:spPr>
        <p:txBody>
          <a:bodyPr wrap="square" rtlCol="0">
            <a:spAutoFit/>
          </a:bodyPr>
          <a:lstStyle/>
          <a:p>
            <a:r>
              <a:rPr lang="en-US" altLang="zh-TW" sz="2400" b="1" dirty="0" smtClean="0">
                <a:solidFill>
                  <a:srgbClr val="FF0000"/>
                </a:solidFill>
                <a:latin typeface="標楷體" pitchFamily="65" charset="-120"/>
                <a:ea typeface="標楷體" pitchFamily="65" charset="-120"/>
              </a:rPr>
              <a:t>30%</a:t>
            </a:r>
            <a:endParaRPr lang="zh-TW" altLang="en-US" sz="2400" b="1" dirty="0">
              <a:solidFill>
                <a:srgbClr val="FF0000"/>
              </a:solidFill>
              <a:latin typeface="標楷體" pitchFamily="65" charset="-120"/>
              <a:ea typeface="標楷體" pitchFamily="65" charset="-120"/>
            </a:endParaRPr>
          </a:p>
        </p:txBody>
      </p:sp>
      <p:sp>
        <p:nvSpPr>
          <p:cNvPr id="8" name="文字方塊 7"/>
          <p:cNvSpPr txBox="1"/>
          <p:nvPr/>
        </p:nvSpPr>
        <p:spPr>
          <a:xfrm>
            <a:off x="4536731" y="3655846"/>
            <a:ext cx="648072" cy="461665"/>
          </a:xfrm>
          <a:prstGeom prst="rect">
            <a:avLst/>
          </a:prstGeom>
          <a:noFill/>
        </p:spPr>
        <p:txBody>
          <a:bodyPr wrap="square" rtlCol="0">
            <a:spAutoFit/>
          </a:bodyPr>
          <a:lstStyle/>
          <a:p>
            <a:r>
              <a:rPr lang="en-US" altLang="zh-TW" sz="2400" b="1" dirty="0">
                <a:solidFill>
                  <a:srgbClr val="FF0000"/>
                </a:solidFill>
                <a:latin typeface="標楷體" pitchFamily="65" charset="-120"/>
                <a:ea typeface="標楷體" pitchFamily="65" charset="-120"/>
              </a:rPr>
              <a:t>7</a:t>
            </a:r>
            <a:r>
              <a:rPr lang="en-US" altLang="zh-TW" sz="2400" b="1" dirty="0" smtClean="0">
                <a:solidFill>
                  <a:srgbClr val="FF0000"/>
                </a:solidFill>
                <a:latin typeface="標楷體" pitchFamily="65" charset="-120"/>
                <a:ea typeface="標楷體" pitchFamily="65" charset="-120"/>
              </a:rPr>
              <a:t>0%</a:t>
            </a:r>
            <a:endParaRPr lang="zh-TW" altLang="en-US" sz="24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305372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93TGp_education_light">
  <a:themeElements>
    <a:clrScheme name="291TGp_car_light_ani 1">
      <a:dk1>
        <a:srgbClr val="000000"/>
      </a:dk1>
      <a:lt1>
        <a:srgbClr val="FFFFFF"/>
      </a:lt1>
      <a:dk2>
        <a:srgbClr val="003366"/>
      </a:dk2>
      <a:lt2>
        <a:srgbClr val="C0C0C0"/>
      </a:lt2>
      <a:accent1>
        <a:srgbClr val="0080A2"/>
      </a:accent1>
      <a:accent2>
        <a:srgbClr val="93C052"/>
      </a:accent2>
      <a:accent3>
        <a:srgbClr val="FFFFFF"/>
      </a:accent3>
      <a:accent4>
        <a:srgbClr val="000000"/>
      </a:accent4>
      <a:accent5>
        <a:srgbClr val="AAC0CE"/>
      </a:accent5>
      <a:accent6>
        <a:srgbClr val="85AE49"/>
      </a:accent6>
      <a:hlink>
        <a:srgbClr val="9999FF"/>
      </a:hlink>
      <a:folHlink>
        <a:srgbClr val="4EA7EA"/>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FF"/>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a:defRPr kumimoji="0" sz="2400" dirty="0">
            <a:latin typeface="標楷體" panose="03000509000000000000" pitchFamily="65" charset="-12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91TGp_car_light_ani 1">
        <a:dk1>
          <a:srgbClr val="000000"/>
        </a:dk1>
        <a:lt1>
          <a:srgbClr val="FFFFFF"/>
        </a:lt1>
        <a:dk2>
          <a:srgbClr val="003366"/>
        </a:dk2>
        <a:lt2>
          <a:srgbClr val="C0C0C0"/>
        </a:lt2>
        <a:accent1>
          <a:srgbClr val="0080A2"/>
        </a:accent1>
        <a:accent2>
          <a:srgbClr val="93C052"/>
        </a:accent2>
        <a:accent3>
          <a:srgbClr val="FFFFFF"/>
        </a:accent3>
        <a:accent4>
          <a:srgbClr val="000000"/>
        </a:accent4>
        <a:accent5>
          <a:srgbClr val="AAC0CE"/>
        </a:accent5>
        <a:accent6>
          <a:srgbClr val="85AE49"/>
        </a:accent6>
        <a:hlink>
          <a:srgbClr val="9999FF"/>
        </a:hlink>
        <a:folHlink>
          <a:srgbClr val="4EA7EA"/>
        </a:folHlink>
      </a:clrScheme>
      <a:clrMap bg1="lt1" tx1="dk1" bg2="lt2" tx2="dk2" accent1="accent1" accent2="accent2" accent3="accent3" accent4="accent4" accent5="accent5" accent6="accent6" hlink="hlink" folHlink="folHlink"/>
    </a:extraClrScheme>
    <a:extraClrScheme>
      <a:clrScheme name="291TGp_car_light_ani 2">
        <a:dk1>
          <a:srgbClr val="1D528D"/>
        </a:dk1>
        <a:lt1>
          <a:srgbClr val="FFFFFF"/>
        </a:lt1>
        <a:dk2>
          <a:srgbClr val="000000"/>
        </a:dk2>
        <a:lt2>
          <a:srgbClr val="DDDDDD"/>
        </a:lt2>
        <a:accent1>
          <a:srgbClr val="19416E"/>
        </a:accent1>
        <a:accent2>
          <a:srgbClr val="3C8630"/>
        </a:accent2>
        <a:accent3>
          <a:srgbClr val="FFFFFF"/>
        </a:accent3>
        <a:accent4>
          <a:srgbClr val="174578"/>
        </a:accent4>
        <a:accent5>
          <a:srgbClr val="ABB0BA"/>
        </a:accent5>
        <a:accent6>
          <a:srgbClr val="35792A"/>
        </a:accent6>
        <a:hlink>
          <a:srgbClr val="FF9933"/>
        </a:hlink>
        <a:folHlink>
          <a:srgbClr val="969696"/>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003366"/>
        </a:dk2>
        <a:lt2>
          <a:srgbClr val="C0C0C0"/>
        </a:lt2>
        <a:accent1>
          <a:srgbClr val="655EC6"/>
        </a:accent1>
        <a:accent2>
          <a:srgbClr val="6EB3F2"/>
        </a:accent2>
        <a:accent3>
          <a:srgbClr val="FFFFFF"/>
        </a:accent3>
        <a:accent4>
          <a:srgbClr val="000000"/>
        </a:accent4>
        <a:accent5>
          <a:srgbClr val="B8B6DF"/>
        </a:accent5>
        <a:accent6>
          <a:srgbClr val="63A2DB"/>
        </a:accent6>
        <a:hlink>
          <a:srgbClr val="74B355"/>
        </a:hlink>
        <a:folHlink>
          <a:srgbClr val="D519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4443</TotalTime>
  <Words>2831</Words>
  <Application>Microsoft Office PowerPoint</Application>
  <PresentationFormat>如螢幕大小 (4:3)</PresentationFormat>
  <Paragraphs>954</Paragraphs>
  <Slides>34</Slides>
  <Notes>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293TGp_education_light</vt:lpstr>
      <vt:lpstr>圖表</vt:lpstr>
      <vt:lpstr>107學年度中區五專免試入學  國中畢業生升學五專研習會 政策及制度說明</vt:lpstr>
      <vt:lpstr>簡報大綱</vt:lpstr>
      <vt:lpstr>人生第一個選擇?</vt:lpstr>
      <vt:lpstr>PowerPoint 簡報</vt:lpstr>
      <vt:lpstr>落實12年國教核心價值</vt:lpstr>
      <vt:lpstr>十二年國教現況(3/3)</vt:lpstr>
      <vt:lpstr>PowerPoint 簡報</vt:lpstr>
      <vt:lpstr>五專免試入學制度的變革</vt:lpstr>
      <vt:lpstr>107學年度五專免試入學制度介紹</vt:lpstr>
      <vt:lpstr>優先免試入學與聯合免試入學的不同</vt:lpstr>
      <vt:lpstr>107五專優先免試入學介紹(1/8)</vt:lpstr>
      <vt:lpstr>107五專優先免試入學介紹(2/8)</vt:lpstr>
      <vt:lpstr>107五專優先免試入學介紹(3/18)</vt:lpstr>
      <vt:lpstr>107五專優先免試入學介紹(4/8)</vt:lpstr>
      <vt:lpstr>107五專優先免試入學介紹(5/8)</vt:lpstr>
      <vt:lpstr>107五專優先免試入學介紹(8/8)</vt:lpstr>
      <vt:lpstr>107學年度全國五專聯合免試入學招生資訊</vt:lpstr>
      <vt:lpstr>中區五專招生學校有哪些?</vt:lpstr>
      <vt:lpstr>107中區五專學校招生名額分配一覽表</vt:lpstr>
      <vt:lpstr>招生學校名稱、代碼及免試名額一覽表</vt:lpstr>
      <vt:lpstr>招生學校名稱、代碼及免試名額一覽表</vt:lpstr>
      <vt:lpstr>五專聯合免試入學報名注意事項</vt:lpstr>
      <vt:lpstr>PowerPoint 簡報</vt:lpstr>
      <vt:lpstr>PowerPoint 簡報</vt:lpstr>
      <vt:lpstr>PowerPoint 簡報</vt:lpstr>
      <vt:lpstr>PowerPoint 簡報</vt:lpstr>
      <vt:lpstr>PowerPoint 簡報</vt:lpstr>
      <vt:lpstr>PowerPoint 簡報</vt:lpstr>
      <vt:lpstr>現場登記分發方式</vt:lpstr>
      <vt:lpstr>現場登記分發報到通知單-一般生</vt:lpstr>
      <vt:lpstr>現場登記分發報到通知單-特種生</vt:lpstr>
      <vt:lpstr>現場登記分發報到通知單-特種生</vt:lpstr>
      <vt:lpstr>現場登記分發報到通知單-未達分發</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Houngyi</dc:creator>
  <cp:lastModifiedBy>josh</cp:lastModifiedBy>
  <cp:revision>357</cp:revision>
  <dcterms:created xsi:type="dcterms:W3CDTF">2012-11-26T14:36:16Z</dcterms:created>
  <dcterms:modified xsi:type="dcterms:W3CDTF">2018-01-12T02:48:02Z</dcterms:modified>
</cp:coreProperties>
</file>